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58" r:id="rId5"/>
    <p:sldId id="263" r:id="rId6"/>
    <p:sldId id="264" r:id="rId7"/>
    <p:sldId id="265"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4"/>
    <p:restoredTop sz="94694"/>
  </p:normalViewPr>
  <p:slideViewPr>
    <p:cSldViewPr snapToGrid="0" snapToObjects="1">
      <p:cViewPr>
        <p:scale>
          <a:sx n="129" d="100"/>
          <a:sy n="129" d="100"/>
        </p:scale>
        <p:origin x="65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1/30/20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1/30/20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tiff"/><Relationship Id="rId13" Type="http://schemas.openxmlformats.org/officeDocument/2006/relationships/image" Target="../media/image23.tiff"/><Relationship Id="rId3" Type="http://schemas.openxmlformats.org/officeDocument/2006/relationships/image" Target="../media/image13.tiff"/><Relationship Id="rId7" Type="http://schemas.openxmlformats.org/officeDocument/2006/relationships/image" Target="../media/image17.tiff"/><Relationship Id="rId12" Type="http://schemas.openxmlformats.org/officeDocument/2006/relationships/image" Target="../media/image22.tiff"/><Relationship Id="rId2" Type="http://schemas.openxmlformats.org/officeDocument/2006/relationships/image" Target="../media/image12.tiff"/><Relationship Id="rId1" Type="http://schemas.openxmlformats.org/officeDocument/2006/relationships/slideLayout" Target="../slideLayouts/slideLayout6.xml"/><Relationship Id="rId6" Type="http://schemas.openxmlformats.org/officeDocument/2006/relationships/image" Target="../media/image16.tiff"/><Relationship Id="rId11" Type="http://schemas.openxmlformats.org/officeDocument/2006/relationships/image" Target="../media/image21.tiff"/><Relationship Id="rId5" Type="http://schemas.openxmlformats.org/officeDocument/2006/relationships/image" Target="../media/image15.tiff"/><Relationship Id="rId15" Type="http://schemas.openxmlformats.org/officeDocument/2006/relationships/image" Target="../media/image9.png"/><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35.tiff"/><Relationship Id="rId3" Type="http://schemas.openxmlformats.org/officeDocument/2006/relationships/image" Target="../media/image25.tiff"/><Relationship Id="rId7" Type="http://schemas.openxmlformats.org/officeDocument/2006/relationships/image" Target="../media/image29.tiff"/><Relationship Id="rId12" Type="http://schemas.openxmlformats.org/officeDocument/2006/relationships/image" Target="../media/image34.tiff"/><Relationship Id="rId2" Type="http://schemas.openxmlformats.org/officeDocument/2006/relationships/image" Target="../media/image24.tiff"/><Relationship Id="rId1" Type="http://schemas.openxmlformats.org/officeDocument/2006/relationships/slideLayout" Target="../slideLayouts/slideLayout6.xml"/><Relationship Id="rId6" Type="http://schemas.openxmlformats.org/officeDocument/2006/relationships/image" Target="../media/image28.tiff"/><Relationship Id="rId11" Type="http://schemas.openxmlformats.org/officeDocument/2006/relationships/image" Target="../media/image33.tiff"/><Relationship Id="rId5" Type="http://schemas.openxmlformats.org/officeDocument/2006/relationships/image" Target="../media/image27.tiff"/><Relationship Id="rId15" Type="http://schemas.openxmlformats.org/officeDocument/2006/relationships/image" Target="../media/image10.png"/><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 Id="rId1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DAA2FC9-4599-8D49-972E-7B48B9E1D0C8}"/>
              </a:ext>
            </a:extLst>
          </p:cNvPr>
          <p:cNvSpPr>
            <a:spLocks noGrp="1"/>
          </p:cNvSpPr>
          <p:nvPr>
            <p:ph type="subTitle" idx="1"/>
          </p:nvPr>
        </p:nvSpPr>
        <p:spPr>
          <a:xfrm>
            <a:off x="671279" y="4746171"/>
            <a:ext cx="11023613" cy="1175657"/>
          </a:xfrm>
        </p:spPr>
        <p:txBody>
          <a:bodyPr>
            <a:normAutofit fontScale="92500"/>
          </a:bodyPr>
          <a:lstStyle/>
          <a:p>
            <a:r>
              <a:rPr lang="en-US" sz="4400" dirty="0"/>
              <a:t>Predictive Maintenance w/ Machine Learning</a:t>
            </a:r>
          </a:p>
        </p:txBody>
      </p:sp>
      <p:pic>
        <p:nvPicPr>
          <p:cNvPr id="5" name="Picture 4">
            <a:extLst>
              <a:ext uri="{FF2B5EF4-FFF2-40B4-BE49-F238E27FC236}">
                <a16:creationId xmlns:a16="http://schemas.microsoft.com/office/drawing/2014/main" id="{8E3D0C1D-D075-3F41-856D-2A452DEBC476}"/>
              </a:ext>
            </a:extLst>
          </p:cNvPr>
          <p:cNvPicPr>
            <a:picLocks noChangeAspect="1"/>
          </p:cNvPicPr>
          <p:nvPr/>
        </p:nvPicPr>
        <p:blipFill>
          <a:blip r:embed="rId2"/>
          <a:stretch>
            <a:fillRect/>
          </a:stretch>
        </p:blipFill>
        <p:spPr>
          <a:xfrm>
            <a:off x="753836" y="936172"/>
            <a:ext cx="10858500" cy="3200400"/>
          </a:xfrm>
          <a:prstGeom prst="rect">
            <a:avLst/>
          </a:prstGeom>
          <a:ln>
            <a:noFill/>
          </a:ln>
        </p:spPr>
      </p:pic>
    </p:spTree>
    <p:extLst>
      <p:ext uri="{BB962C8B-B14F-4D97-AF65-F5344CB8AC3E}">
        <p14:creationId xmlns:p14="http://schemas.microsoft.com/office/powerpoint/2010/main" val="3116489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88E1-3C93-9F42-8F41-F2CA68F843C1}"/>
              </a:ext>
            </a:extLst>
          </p:cNvPr>
          <p:cNvSpPr>
            <a:spLocks noGrp="1"/>
          </p:cNvSpPr>
          <p:nvPr>
            <p:ph type="title"/>
          </p:nvPr>
        </p:nvSpPr>
        <p:spPr>
          <a:xfrm>
            <a:off x="858384" y="511631"/>
            <a:ext cx="8676222" cy="880996"/>
          </a:xfrm>
        </p:spPr>
        <p:txBody>
          <a:bodyPr vert="horz" lIns="91440" tIns="45720" rIns="91440" bIns="45720" rtlCol="0" anchor="b">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Team</a:t>
            </a:r>
          </a:p>
        </p:txBody>
      </p:sp>
      <p:sp>
        <p:nvSpPr>
          <p:cNvPr id="3" name="TextBox 2">
            <a:extLst>
              <a:ext uri="{FF2B5EF4-FFF2-40B4-BE49-F238E27FC236}">
                <a16:creationId xmlns:a16="http://schemas.microsoft.com/office/drawing/2014/main" id="{9D9F0A9A-8E51-6C4D-8F92-12371D590B7B}"/>
              </a:ext>
            </a:extLst>
          </p:cNvPr>
          <p:cNvSpPr txBox="1"/>
          <p:nvPr/>
        </p:nvSpPr>
        <p:spPr>
          <a:xfrm>
            <a:off x="1171533" y="4188217"/>
            <a:ext cx="3081293" cy="707886"/>
          </a:xfrm>
          <a:prstGeom prst="rect">
            <a:avLst/>
          </a:prstGeom>
          <a:noFill/>
        </p:spPr>
        <p:txBody>
          <a:bodyPr wrap="none" rtlCol="0">
            <a:spAutoFit/>
          </a:bodyPr>
          <a:lstStyle/>
          <a:p>
            <a:r>
              <a:rPr lang="en-US" sz="4000" dirty="0"/>
              <a:t>Jose Araujo</a:t>
            </a:r>
          </a:p>
        </p:txBody>
      </p:sp>
      <p:pic>
        <p:nvPicPr>
          <p:cNvPr id="6" name="Picture 5">
            <a:extLst>
              <a:ext uri="{FF2B5EF4-FFF2-40B4-BE49-F238E27FC236}">
                <a16:creationId xmlns:a16="http://schemas.microsoft.com/office/drawing/2014/main" id="{A513C2B5-27D0-9546-9B06-21326F7B8FFA}"/>
              </a:ext>
            </a:extLst>
          </p:cNvPr>
          <p:cNvPicPr>
            <a:picLocks noChangeAspect="1"/>
          </p:cNvPicPr>
          <p:nvPr/>
        </p:nvPicPr>
        <p:blipFill>
          <a:blip r:embed="rId3"/>
          <a:stretch>
            <a:fillRect/>
          </a:stretch>
        </p:blipFill>
        <p:spPr>
          <a:xfrm>
            <a:off x="6208734" y="4447075"/>
            <a:ext cx="952500" cy="507746"/>
          </a:xfrm>
          <a:prstGeom prst="rect">
            <a:avLst/>
          </a:prstGeom>
        </p:spPr>
      </p:pic>
      <p:pic>
        <p:nvPicPr>
          <p:cNvPr id="8" name="Picture 7">
            <a:extLst>
              <a:ext uri="{FF2B5EF4-FFF2-40B4-BE49-F238E27FC236}">
                <a16:creationId xmlns:a16="http://schemas.microsoft.com/office/drawing/2014/main" id="{FFEB1340-A373-954B-8CAE-4F94851134E2}"/>
              </a:ext>
            </a:extLst>
          </p:cNvPr>
          <p:cNvPicPr>
            <a:picLocks noChangeAspect="1"/>
          </p:cNvPicPr>
          <p:nvPr/>
        </p:nvPicPr>
        <p:blipFill>
          <a:blip r:embed="rId4"/>
          <a:stretch>
            <a:fillRect/>
          </a:stretch>
        </p:blipFill>
        <p:spPr>
          <a:xfrm>
            <a:off x="6096000" y="1653728"/>
            <a:ext cx="5080000" cy="1193800"/>
          </a:xfrm>
          <a:prstGeom prst="rect">
            <a:avLst/>
          </a:prstGeom>
        </p:spPr>
      </p:pic>
      <p:pic>
        <p:nvPicPr>
          <p:cNvPr id="10" name="Graphic 9">
            <a:extLst>
              <a:ext uri="{FF2B5EF4-FFF2-40B4-BE49-F238E27FC236}">
                <a16:creationId xmlns:a16="http://schemas.microsoft.com/office/drawing/2014/main" id="{7200C8F0-AFE8-0442-B1D7-44F5893F3F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08734" y="5475135"/>
            <a:ext cx="1981200" cy="508000"/>
          </a:xfrm>
          <a:prstGeom prst="rect">
            <a:avLst/>
          </a:prstGeom>
        </p:spPr>
      </p:pic>
      <p:sp>
        <p:nvSpPr>
          <p:cNvPr id="11" name="TextBox 10">
            <a:extLst>
              <a:ext uri="{FF2B5EF4-FFF2-40B4-BE49-F238E27FC236}">
                <a16:creationId xmlns:a16="http://schemas.microsoft.com/office/drawing/2014/main" id="{E44A1984-8666-EC48-A324-2519830C4CB1}"/>
              </a:ext>
            </a:extLst>
          </p:cNvPr>
          <p:cNvSpPr txBox="1"/>
          <p:nvPr/>
        </p:nvSpPr>
        <p:spPr>
          <a:xfrm>
            <a:off x="1171534" y="5249932"/>
            <a:ext cx="3820277" cy="707886"/>
          </a:xfrm>
          <a:prstGeom prst="rect">
            <a:avLst/>
          </a:prstGeom>
          <a:noFill/>
        </p:spPr>
        <p:txBody>
          <a:bodyPr wrap="none" rtlCol="0">
            <a:spAutoFit/>
          </a:bodyPr>
          <a:lstStyle/>
          <a:p>
            <a:r>
              <a:rPr lang="en-US" sz="4000" dirty="0"/>
              <a:t>Tony McAllister</a:t>
            </a:r>
          </a:p>
        </p:txBody>
      </p:sp>
      <p:sp>
        <p:nvSpPr>
          <p:cNvPr id="12" name="TextBox 11">
            <a:extLst>
              <a:ext uri="{FF2B5EF4-FFF2-40B4-BE49-F238E27FC236}">
                <a16:creationId xmlns:a16="http://schemas.microsoft.com/office/drawing/2014/main" id="{7EE1267C-FEFD-E942-A319-A911C5B1AF2E}"/>
              </a:ext>
            </a:extLst>
          </p:cNvPr>
          <p:cNvSpPr txBox="1"/>
          <p:nvPr/>
        </p:nvSpPr>
        <p:spPr>
          <a:xfrm>
            <a:off x="1171533" y="1941045"/>
            <a:ext cx="3265638" cy="707886"/>
          </a:xfrm>
          <a:prstGeom prst="rect">
            <a:avLst/>
          </a:prstGeom>
          <a:noFill/>
        </p:spPr>
        <p:txBody>
          <a:bodyPr wrap="none" rtlCol="0">
            <a:spAutoFit/>
          </a:bodyPr>
          <a:lstStyle/>
          <a:p>
            <a:r>
              <a:rPr lang="en-US" sz="4000" dirty="0" err="1"/>
              <a:t>Yuvaraj</a:t>
            </a:r>
            <a:r>
              <a:rPr lang="en-US" sz="4000" dirty="0"/>
              <a:t> Raju</a:t>
            </a:r>
          </a:p>
        </p:txBody>
      </p:sp>
      <p:sp>
        <p:nvSpPr>
          <p:cNvPr id="13" name="TextBox 12">
            <a:extLst>
              <a:ext uri="{FF2B5EF4-FFF2-40B4-BE49-F238E27FC236}">
                <a16:creationId xmlns:a16="http://schemas.microsoft.com/office/drawing/2014/main" id="{616F1801-6C36-3C44-B5F0-AA23A25C8CC7}"/>
              </a:ext>
            </a:extLst>
          </p:cNvPr>
          <p:cNvSpPr txBox="1"/>
          <p:nvPr/>
        </p:nvSpPr>
        <p:spPr>
          <a:xfrm>
            <a:off x="1171533" y="3126502"/>
            <a:ext cx="4325223" cy="707886"/>
          </a:xfrm>
          <a:prstGeom prst="rect">
            <a:avLst/>
          </a:prstGeom>
          <a:noFill/>
        </p:spPr>
        <p:txBody>
          <a:bodyPr wrap="none" rtlCol="0">
            <a:spAutoFit/>
          </a:bodyPr>
          <a:lstStyle/>
          <a:p>
            <a:r>
              <a:rPr lang="en-US" sz="4000" dirty="0"/>
              <a:t>Arun Narayanan</a:t>
            </a:r>
          </a:p>
        </p:txBody>
      </p:sp>
      <p:pic>
        <p:nvPicPr>
          <p:cNvPr id="14" name="Picture 13">
            <a:extLst>
              <a:ext uri="{FF2B5EF4-FFF2-40B4-BE49-F238E27FC236}">
                <a16:creationId xmlns:a16="http://schemas.microsoft.com/office/drawing/2014/main" id="{00E06450-2E12-EB41-BD90-584DD4B9A51C}"/>
              </a:ext>
            </a:extLst>
          </p:cNvPr>
          <p:cNvPicPr>
            <a:picLocks noChangeAspect="1"/>
          </p:cNvPicPr>
          <p:nvPr/>
        </p:nvPicPr>
        <p:blipFill>
          <a:blip r:embed="rId4"/>
          <a:stretch>
            <a:fillRect/>
          </a:stretch>
        </p:blipFill>
        <p:spPr>
          <a:xfrm>
            <a:off x="6096000" y="2932308"/>
            <a:ext cx="5080000" cy="1193800"/>
          </a:xfrm>
          <a:prstGeom prst="rect">
            <a:avLst/>
          </a:prstGeom>
        </p:spPr>
      </p:pic>
    </p:spTree>
    <p:extLst>
      <p:ext uri="{BB962C8B-B14F-4D97-AF65-F5344CB8AC3E}">
        <p14:creationId xmlns:p14="http://schemas.microsoft.com/office/powerpoint/2010/main" val="925478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88E1-3C93-9F42-8F41-F2CA68F843C1}"/>
              </a:ext>
            </a:extLst>
          </p:cNvPr>
          <p:cNvSpPr>
            <a:spLocks noGrp="1"/>
          </p:cNvSpPr>
          <p:nvPr>
            <p:ph type="title"/>
          </p:nvPr>
        </p:nvSpPr>
        <p:spPr>
          <a:xfrm>
            <a:off x="845112" y="550253"/>
            <a:ext cx="8676222" cy="880996"/>
          </a:xfrm>
        </p:spPr>
        <p:txBody>
          <a:bodyPr vert="horz" lIns="91440" tIns="45720" rIns="91440" bIns="45720" rtlCol="0" anchor="b">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Objective</a:t>
            </a:r>
          </a:p>
        </p:txBody>
      </p:sp>
      <p:sp>
        <p:nvSpPr>
          <p:cNvPr id="7" name="TextBox 6">
            <a:extLst>
              <a:ext uri="{FF2B5EF4-FFF2-40B4-BE49-F238E27FC236}">
                <a16:creationId xmlns:a16="http://schemas.microsoft.com/office/drawing/2014/main" id="{B95C22BD-CE35-AE4D-A2E0-8168FEFFF71A}"/>
              </a:ext>
            </a:extLst>
          </p:cNvPr>
          <p:cNvSpPr txBox="1"/>
          <p:nvPr/>
        </p:nvSpPr>
        <p:spPr>
          <a:xfrm>
            <a:off x="1132115" y="4129330"/>
            <a:ext cx="10319656" cy="1754326"/>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“Predictive” maintenance implies that maintenance is scheduled when a system predicts the possible occurrence of a failure even in the future. With Machine Learning (ML), it is possible to train models to detect abnormal patterns from sensor data. The trained ML model does not require rules or pre-programmed thresholds, and vast amounts of data can be analyzed repeatably with no need of human involvement.</a:t>
            </a:r>
          </a:p>
        </p:txBody>
      </p:sp>
      <p:sp>
        <p:nvSpPr>
          <p:cNvPr id="3" name="TextBox 2">
            <a:extLst>
              <a:ext uri="{FF2B5EF4-FFF2-40B4-BE49-F238E27FC236}">
                <a16:creationId xmlns:a16="http://schemas.microsoft.com/office/drawing/2014/main" id="{0B93FEC9-4140-D848-9CD7-936331505F64}"/>
              </a:ext>
            </a:extLst>
          </p:cNvPr>
          <p:cNvSpPr txBox="1"/>
          <p:nvPr/>
        </p:nvSpPr>
        <p:spPr>
          <a:xfrm>
            <a:off x="1132115" y="2013824"/>
            <a:ext cx="10907486" cy="1569660"/>
          </a:xfrm>
          <a:prstGeom prst="rect">
            <a:avLst/>
          </a:prstGeom>
          <a:noFill/>
        </p:spPr>
        <p:txBody>
          <a:bodyPr wrap="square" rtlCol="0">
            <a:spAutoFit/>
          </a:bodyPr>
          <a:lstStyle/>
          <a:p>
            <a:r>
              <a:rPr lang="en-US" sz="2400" dirty="0"/>
              <a:t>Build a machine learning model to predict the number of remaining operational cycles before failure in the test set, i.e., the number of operational cycles after the last cycle that the engine will continue to operate.</a:t>
            </a:r>
          </a:p>
        </p:txBody>
      </p:sp>
    </p:spTree>
    <p:extLst>
      <p:ext uri="{BB962C8B-B14F-4D97-AF65-F5344CB8AC3E}">
        <p14:creationId xmlns:p14="http://schemas.microsoft.com/office/powerpoint/2010/main" val="1463921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88E1-3C93-9F42-8F41-F2CA68F843C1}"/>
              </a:ext>
            </a:extLst>
          </p:cNvPr>
          <p:cNvSpPr>
            <a:spLocks noGrp="1"/>
          </p:cNvSpPr>
          <p:nvPr>
            <p:ph type="title"/>
          </p:nvPr>
        </p:nvSpPr>
        <p:spPr>
          <a:xfrm>
            <a:off x="1195841" y="587831"/>
            <a:ext cx="8676222" cy="880996"/>
          </a:xfrm>
        </p:spPr>
        <p:txBody>
          <a:bodyPr vert="horz" lIns="91440" tIns="45720" rIns="91440" bIns="45720" rtlCol="0" anchor="b">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Data</a:t>
            </a:r>
          </a:p>
        </p:txBody>
      </p:sp>
      <p:sp>
        <p:nvSpPr>
          <p:cNvPr id="7" name="TextBox 6">
            <a:extLst>
              <a:ext uri="{FF2B5EF4-FFF2-40B4-BE49-F238E27FC236}">
                <a16:creationId xmlns:a16="http://schemas.microsoft.com/office/drawing/2014/main" id="{B95C22BD-CE35-AE4D-A2E0-8168FEFFF71A}"/>
              </a:ext>
            </a:extLst>
          </p:cNvPr>
          <p:cNvSpPr txBox="1"/>
          <p:nvPr/>
        </p:nvSpPr>
        <p:spPr>
          <a:xfrm>
            <a:off x="1304049" y="3815484"/>
            <a:ext cx="4872624" cy="1569660"/>
          </a:xfrm>
          <a:prstGeom prst="rect">
            <a:avLst/>
          </a:prstGeom>
          <a:noFill/>
        </p:spPr>
        <p:txBody>
          <a:bodyPr wrap="square" rtlCol="0">
            <a:spAutoFit/>
          </a:bodyPr>
          <a:lstStyle/>
          <a:p>
            <a:pPr marL="285750" indent="-285750">
              <a:buFont typeface="Wingdings" pitchFamily="2" charset="2"/>
              <a:buChar char="§"/>
            </a:pPr>
            <a:r>
              <a:rPr lang="en-US" sz="2400" dirty="0"/>
              <a:t>Fleet of engines</a:t>
            </a:r>
          </a:p>
          <a:p>
            <a:pPr marL="285750" indent="-285750">
              <a:buFont typeface="Wingdings" pitchFamily="2" charset="2"/>
              <a:buChar char="§"/>
            </a:pPr>
            <a:r>
              <a:rPr lang="en-US" sz="2400" dirty="0"/>
              <a:t>Time series data</a:t>
            </a:r>
          </a:p>
          <a:p>
            <a:pPr marL="285750" indent="-285750">
              <a:buFont typeface="Wingdings" pitchFamily="2" charset="2"/>
              <a:buChar char="§"/>
            </a:pPr>
            <a:r>
              <a:rPr lang="en-US" sz="2400" dirty="0"/>
              <a:t>3 operational settings</a:t>
            </a:r>
          </a:p>
          <a:p>
            <a:pPr marL="285750" indent="-285750">
              <a:buFont typeface="Wingdings" pitchFamily="2" charset="2"/>
              <a:buChar char="§"/>
            </a:pPr>
            <a:r>
              <a:rPr lang="en-US" sz="2400" dirty="0"/>
              <a:t>26 sensors</a:t>
            </a:r>
          </a:p>
        </p:txBody>
      </p:sp>
      <p:sp>
        <p:nvSpPr>
          <p:cNvPr id="8" name="TextBox 7">
            <a:extLst>
              <a:ext uri="{FF2B5EF4-FFF2-40B4-BE49-F238E27FC236}">
                <a16:creationId xmlns:a16="http://schemas.microsoft.com/office/drawing/2014/main" id="{44CD7B2F-667E-134E-B30D-D211EDA1E0F5}"/>
              </a:ext>
            </a:extLst>
          </p:cNvPr>
          <p:cNvSpPr txBox="1"/>
          <p:nvPr/>
        </p:nvSpPr>
        <p:spPr>
          <a:xfrm>
            <a:off x="1304049" y="2226657"/>
            <a:ext cx="9583902" cy="830997"/>
          </a:xfrm>
          <a:prstGeom prst="rect">
            <a:avLst/>
          </a:prstGeom>
          <a:noFill/>
        </p:spPr>
        <p:txBody>
          <a:bodyPr wrap="square" rtlCol="0">
            <a:spAutoFit/>
          </a:bodyPr>
          <a:lstStyle/>
          <a:p>
            <a:r>
              <a:rPr lang="en-US" sz="2400" dirty="0"/>
              <a:t>NASA provided turbofan engine simulation model C-MAPPS (or Commercial Modular Aero Propulsion System Simulation)</a:t>
            </a:r>
          </a:p>
        </p:txBody>
      </p:sp>
      <p:sp>
        <p:nvSpPr>
          <p:cNvPr id="9" name="TextBox 8">
            <a:extLst>
              <a:ext uri="{FF2B5EF4-FFF2-40B4-BE49-F238E27FC236}">
                <a16:creationId xmlns:a16="http://schemas.microsoft.com/office/drawing/2014/main" id="{557C5175-ABCB-C341-A186-91D0285624E5}"/>
              </a:ext>
            </a:extLst>
          </p:cNvPr>
          <p:cNvSpPr txBox="1"/>
          <p:nvPr/>
        </p:nvSpPr>
        <p:spPr>
          <a:xfrm>
            <a:off x="1304049" y="1799487"/>
            <a:ext cx="1223412" cy="400110"/>
          </a:xfrm>
          <a:prstGeom prst="rect">
            <a:avLst/>
          </a:prstGeom>
          <a:noFill/>
        </p:spPr>
        <p:txBody>
          <a:bodyPr wrap="none" rtlCol="0">
            <a:spAutoFit/>
          </a:bodyPr>
          <a:lstStyle/>
          <a:p>
            <a:r>
              <a:rPr lang="en-US" sz="2000" b="1" u="sng" dirty="0"/>
              <a:t>DATASET</a:t>
            </a:r>
          </a:p>
        </p:txBody>
      </p:sp>
    </p:spTree>
    <p:extLst>
      <p:ext uri="{BB962C8B-B14F-4D97-AF65-F5344CB8AC3E}">
        <p14:creationId xmlns:p14="http://schemas.microsoft.com/office/powerpoint/2010/main" val="2581577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941C3A-B812-2947-95F4-85840DFCA3B5}"/>
              </a:ext>
            </a:extLst>
          </p:cNvPr>
          <p:cNvSpPr/>
          <p:nvPr/>
        </p:nvSpPr>
        <p:spPr>
          <a:xfrm>
            <a:off x="5777429" y="393192"/>
            <a:ext cx="6036199" cy="60878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25328CA-7EF3-A14D-A69E-29C8EEF43275}"/>
              </a:ext>
            </a:extLst>
          </p:cNvPr>
          <p:cNvPicPr>
            <a:picLocks noChangeAspect="1"/>
          </p:cNvPicPr>
          <p:nvPr/>
        </p:nvPicPr>
        <p:blipFill>
          <a:blip r:embed="rId2"/>
          <a:stretch>
            <a:fillRect/>
          </a:stretch>
        </p:blipFill>
        <p:spPr>
          <a:xfrm>
            <a:off x="5777429" y="393192"/>
            <a:ext cx="1373632" cy="6071616"/>
          </a:xfrm>
          <a:prstGeom prst="rect">
            <a:avLst/>
          </a:prstGeom>
        </p:spPr>
      </p:pic>
      <p:pic>
        <p:nvPicPr>
          <p:cNvPr id="14" name="Picture 13">
            <a:extLst>
              <a:ext uri="{FF2B5EF4-FFF2-40B4-BE49-F238E27FC236}">
                <a16:creationId xmlns:a16="http://schemas.microsoft.com/office/drawing/2014/main" id="{42538D74-E0A5-0D49-A45A-D7BC03F0CAB8}"/>
              </a:ext>
            </a:extLst>
          </p:cNvPr>
          <p:cNvPicPr>
            <a:picLocks noChangeAspect="1"/>
          </p:cNvPicPr>
          <p:nvPr/>
        </p:nvPicPr>
        <p:blipFill>
          <a:blip r:embed="rId3"/>
          <a:stretch>
            <a:fillRect/>
          </a:stretch>
        </p:blipFill>
        <p:spPr>
          <a:xfrm>
            <a:off x="7151061" y="401320"/>
            <a:ext cx="203200" cy="6079744"/>
          </a:xfrm>
          <a:prstGeom prst="rect">
            <a:avLst/>
          </a:prstGeom>
        </p:spPr>
      </p:pic>
      <p:pic>
        <p:nvPicPr>
          <p:cNvPr id="16" name="Picture 15">
            <a:extLst>
              <a:ext uri="{FF2B5EF4-FFF2-40B4-BE49-F238E27FC236}">
                <a16:creationId xmlns:a16="http://schemas.microsoft.com/office/drawing/2014/main" id="{37BBB2E2-F8E0-2348-921D-4BCC6D9EDF42}"/>
              </a:ext>
            </a:extLst>
          </p:cNvPr>
          <p:cNvPicPr>
            <a:picLocks noChangeAspect="1"/>
          </p:cNvPicPr>
          <p:nvPr/>
        </p:nvPicPr>
        <p:blipFill>
          <a:blip r:embed="rId4"/>
          <a:stretch>
            <a:fillRect/>
          </a:stretch>
        </p:blipFill>
        <p:spPr>
          <a:xfrm>
            <a:off x="7356075" y="417576"/>
            <a:ext cx="219456" cy="6047232"/>
          </a:xfrm>
          <a:prstGeom prst="rect">
            <a:avLst/>
          </a:prstGeom>
        </p:spPr>
      </p:pic>
      <p:pic>
        <p:nvPicPr>
          <p:cNvPr id="18" name="Picture 17">
            <a:extLst>
              <a:ext uri="{FF2B5EF4-FFF2-40B4-BE49-F238E27FC236}">
                <a16:creationId xmlns:a16="http://schemas.microsoft.com/office/drawing/2014/main" id="{D35A7817-B7D6-B040-8BEA-C9897291E9D9}"/>
              </a:ext>
            </a:extLst>
          </p:cNvPr>
          <p:cNvPicPr>
            <a:picLocks noChangeAspect="1"/>
          </p:cNvPicPr>
          <p:nvPr/>
        </p:nvPicPr>
        <p:blipFill rotWithShape="1">
          <a:blip r:embed="rId5"/>
          <a:srcRect l="3572"/>
          <a:stretch/>
        </p:blipFill>
        <p:spPr>
          <a:xfrm>
            <a:off x="7582715" y="417576"/>
            <a:ext cx="219456" cy="6047232"/>
          </a:xfrm>
          <a:prstGeom prst="rect">
            <a:avLst/>
          </a:prstGeom>
        </p:spPr>
      </p:pic>
      <p:pic>
        <p:nvPicPr>
          <p:cNvPr id="20" name="Picture 19">
            <a:extLst>
              <a:ext uri="{FF2B5EF4-FFF2-40B4-BE49-F238E27FC236}">
                <a16:creationId xmlns:a16="http://schemas.microsoft.com/office/drawing/2014/main" id="{2D505EB8-FC73-A44D-B80F-FF083C0C2683}"/>
              </a:ext>
            </a:extLst>
          </p:cNvPr>
          <p:cNvPicPr>
            <a:picLocks noChangeAspect="1"/>
          </p:cNvPicPr>
          <p:nvPr/>
        </p:nvPicPr>
        <p:blipFill>
          <a:blip r:embed="rId6"/>
          <a:stretch>
            <a:fillRect/>
          </a:stretch>
        </p:blipFill>
        <p:spPr>
          <a:xfrm>
            <a:off x="10427243" y="508948"/>
            <a:ext cx="682752" cy="5909056"/>
          </a:xfrm>
          <a:prstGeom prst="rect">
            <a:avLst/>
          </a:prstGeom>
        </p:spPr>
      </p:pic>
      <p:sp>
        <p:nvSpPr>
          <p:cNvPr id="22" name="Title 1">
            <a:extLst>
              <a:ext uri="{FF2B5EF4-FFF2-40B4-BE49-F238E27FC236}">
                <a16:creationId xmlns:a16="http://schemas.microsoft.com/office/drawing/2014/main" id="{C4762E00-B058-1948-A473-B39D88F6A299}"/>
              </a:ext>
            </a:extLst>
          </p:cNvPr>
          <p:cNvSpPr>
            <a:spLocks noGrp="1"/>
          </p:cNvSpPr>
          <p:nvPr>
            <p:ph type="title"/>
          </p:nvPr>
        </p:nvSpPr>
        <p:spPr>
          <a:xfrm>
            <a:off x="627476" y="508948"/>
            <a:ext cx="3761802" cy="880996"/>
          </a:xfrm>
        </p:spPr>
        <p:txBody>
          <a:bodyPr vert="horz" lIns="91440" tIns="45720" rIns="91440" bIns="45720" rtlCol="0" anchor="b">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Data</a:t>
            </a:r>
          </a:p>
        </p:txBody>
      </p:sp>
      <p:sp>
        <p:nvSpPr>
          <p:cNvPr id="23" name="TextBox 22">
            <a:extLst>
              <a:ext uri="{FF2B5EF4-FFF2-40B4-BE49-F238E27FC236}">
                <a16:creationId xmlns:a16="http://schemas.microsoft.com/office/drawing/2014/main" id="{94A61845-FB24-D24D-AFBE-B69A7940D9EE}"/>
              </a:ext>
            </a:extLst>
          </p:cNvPr>
          <p:cNvSpPr txBox="1"/>
          <p:nvPr/>
        </p:nvSpPr>
        <p:spPr>
          <a:xfrm>
            <a:off x="681384" y="1963585"/>
            <a:ext cx="4315513" cy="1631216"/>
          </a:xfrm>
          <a:prstGeom prst="rect">
            <a:avLst/>
          </a:prstGeom>
          <a:noFill/>
        </p:spPr>
        <p:txBody>
          <a:bodyPr wrap="square" rtlCol="0">
            <a:spAutoFit/>
          </a:bodyPr>
          <a:lstStyle/>
          <a:p>
            <a:r>
              <a:rPr lang="en-US" sz="2000" dirty="0"/>
              <a:t>Data correlation of 4 training data sets. Hypothesis that some subset of sensor data will indicate that an engine failure is impending.</a:t>
            </a:r>
          </a:p>
        </p:txBody>
      </p:sp>
      <p:sp>
        <p:nvSpPr>
          <p:cNvPr id="24" name="TextBox 23">
            <a:extLst>
              <a:ext uri="{FF2B5EF4-FFF2-40B4-BE49-F238E27FC236}">
                <a16:creationId xmlns:a16="http://schemas.microsoft.com/office/drawing/2014/main" id="{FD6B8359-E667-4341-9F58-ACA6A47BF471}"/>
              </a:ext>
            </a:extLst>
          </p:cNvPr>
          <p:cNvSpPr txBox="1"/>
          <p:nvPr/>
        </p:nvSpPr>
        <p:spPr>
          <a:xfrm>
            <a:off x="6940678" y="393192"/>
            <a:ext cx="203199" cy="253916"/>
          </a:xfrm>
          <a:prstGeom prst="rect">
            <a:avLst/>
          </a:prstGeom>
          <a:solidFill>
            <a:schemeClr val="tx1"/>
          </a:solidFill>
        </p:spPr>
        <p:txBody>
          <a:bodyPr wrap="square" rtlCol="0">
            <a:spAutoFit/>
          </a:bodyPr>
          <a:lstStyle/>
          <a:p>
            <a:pPr algn="ctr"/>
            <a:r>
              <a:rPr lang="en-US" sz="1050" dirty="0">
                <a:solidFill>
                  <a:schemeClr val="bg1"/>
                </a:solidFill>
              </a:rPr>
              <a:t>1</a:t>
            </a:r>
          </a:p>
        </p:txBody>
      </p:sp>
      <p:sp>
        <p:nvSpPr>
          <p:cNvPr id="25" name="TextBox 24">
            <a:extLst>
              <a:ext uri="{FF2B5EF4-FFF2-40B4-BE49-F238E27FC236}">
                <a16:creationId xmlns:a16="http://schemas.microsoft.com/office/drawing/2014/main" id="{CF29D19F-F0A2-064C-A9B4-AE908C6BEFC9}"/>
              </a:ext>
            </a:extLst>
          </p:cNvPr>
          <p:cNvSpPr txBox="1"/>
          <p:nvPr/>
        </p:nvSpPr>
        <p:spPr>
          <a:xfrm>
            <a:off x="7143877" y="393192"/>
            <a:ext cx="203199" cy="253916"/>
          </a:xfrm>
          <a:prstGeom prst="rect">
            <a:avLst/>
          </a:prstGeom>
          <a:solidFill>
            <a:schemeClr val="tx1"/>
          </a:solidFill>
        </p:spPr>
        <p:txBody>
          <a:bodyPr wrap="square" rtlCol="0">
            <a:spAutoFit/>
          </a:bodyPr>
          <a:lstStyle/>
          <a:p>
            <a:pPr algn="ctr"/>
            <a:r>
              <a:rPr lang="en-US" sz="1050" dirty="0">
                <a:solidFill>
                  <a:schemeClr val="bg1"/>
                </a:solidFill>
              </a:rPr>
              <a:t>2</a:t>
            </a:r>
          </a:p>
        </p:txBody>
      </p:sp>
      <p:sp>
        <p:nvSpPr>
          <p:cNvPr id="26" name="TextBox 25">
            <a:extLst>
              <a:ext uri="{FF2B5EF4-FFF2-40B4-BE49-F238E27FC236}">
                <a16:creationId xmlns:a16="http://schemas.microsoft.com/office/drawing/2014/main" id="{504E06D4-0746-3D4D-B837-A271DBBB1C61}"/>
              </a:ext>
            </a:extLst>
          </p:cNvPr>
          <p:cNvSpPr txBox="1"/>
          <p:nvPr/>
        </p:nvSpPr>
        <p:spPr>
          <a:xfrm>
            <a:off x="7354260" y="393192"/>
            <a:ext cx="203199" cy="253916"/>
          </a:xfrm>
          <a:prstGeom prst="rect">
            <a:avLst/>
          </a:prstGeom>
          <a:solidFill>
            <a:schemeClr val="tx1"/>
          </a:solidFill>
        </p:spPr>
        <p:txBody>
          <a:bodyPr wrap="square" rtlCol="0">
            <a:spAutoFit/>
          </a:bodyPr>
          <a:lstStyle/>
          <a:p>
            <a:pPr algn="ctr"/>
            <a:r>
              <a:rPr lang="en-US" sz="1050" dirty="0">
                <a:solidFill>
                  <a:schemeClr val="bg1"/>
                </a:solidFill>
              </a:rPr>
              <a:t>3</a:t>
            </a:r>
          </a:p>
        </p:txBody>
      </p:sp>
      <p:sp>
        <p:nvSpPr>
          <p:cNvPr id="27" name="TextBox 26">
            <a:extLst>
              <a:ext uri="{FF2B5EF4-FFF2-40B4-BE49-F238E27FC236}">
                <a16:creationId xmlns:a16="http://schemas.microsoft.com/office/drawing/2014/main" id="{FDCDAE0B-8605-EE49-91FF-A6FD5836E128}"/>
              </a:ext>
            </a:extLst>
          </p:cNvPr>
          <p:cNvSpPr txBox="1"/>
          <p:nvPr/>
        </p:nvSpPr>
        <p:spPr>
          <a:xfrm>
            <a:off x="7575531" y="393192"/>
            <a:ext cx="203199" cy="253916"/>
          </a:xfrm>
          <a:prstGeom prst="rect">
            <a:avLst/>
          </a:prstGeom>
          <a:solidFill>
            <a:schemeClr val="tx1"/>
          </a:solidFill>
        </p:spPr>
        <p:txBody>
          <a:bodyPr wrap="square" rtlCol="0">
            <a:spAutoFit/>
          </a:bodyPr>
          <a:lstStyle/>
          <a:p>
            <a:pPr algn="ctr"/>
            <a:r>
              <a:rPr lang="en-US" sz="1050" dirty="0">
                <a:solidFill>
                  <a:schemeClr val="bg1"/>
                </a:solidFill>
              </a:rPr>
              <a:t>4</a:t>
            </a:r>
          </a:p>
        </p:txBody>
      </p:sp>
      <p:sp>
        <p:nvSpPr>
          <p:cNvPr id="28" name="TextBox 27">
            <a:extLst>
              <a:ext uri="{FF2B5EF4-FFF2-40B4-BE49-F238E27FC236}">
                <a16:creationId xmlns:a16="http://schemas.microsoft.com/office/drawing/2014/main" id="{2233C49E-9E71-E34E-9288-72932A59A144}"/>
              </a:ext>
            </a:extLst>
          </p:cNvPr>
          <p:cNvSpPr txBox="1"/>
          <p:nvPr/>
        </p:nvSpPr>
        <p:spPr>
          <a:xfrm>
            <a:off x="674200" y="3875211"/>
            <a:ext cx="4315513" cy="1631216"/>
          </a:xfrm>
          <a:prstGeom prst="rect">
            <a:avLst/>
          </a:prstGeom>
          <a:noFill/>
        </p:spPr>
        <p:txBody>
          <a:bodyPr wrap="square" rtlCol="0">
            <a:spAutoFit/>
          </a:bodyPr>
          <a:lstStyle/>
          <a:p>
            <a:r>
              <a:rPr lang="en-US" sz="2000" dirty="0"/>
              <a:t>Presumably the operational settings influence sensor data and could be tuned to optimize engine uptime between maintenance events.</a:t>
            </a:r>
          </a:p>
        </p:txBody>
      </p:sp>
    </p:spTree>
    <p:extLst>
      <p:ext uri="{BB962C8B-B14F-4D97-AF65-F5344CB8AC3E}">
        <p14:creationId xmlns:p14="http://schemas.microsoft.com/office/powerpoint/2010/main" val="1537258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4762E00-B058-1948-A473-B39D88F6A299}"/>
              </a:ext>
            </a:extLst>
          </p:cNvPr>
          <p:cNvSpPr>
            <a:spLocks noGrp="1"/>
          </p:cNvSpPr>
          <p:nvPr>
            <p:ph type="title"/>
          </p:nvPr>
        </p:nvSpPr>
        <p:spPr>
          <a:xfrm>
            <a:off x="638280" y="497681"/>
            <a:ext cx="3761802" cy="880996"/>
          </a:xfrm>
        </p:spPr>
        <p:txBody>
          <a:bodyPr vert="horz" lIns="91440" tIns="45720" rIns="91440" bIns="45720" rtlCol="0" anchor="b">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Data</a:t>
            </a:r>
          </a:p>
        </p:txBody>
      </p:sp>
      <p:pic>
        <p:nvPicPr>
          <p:cNvPr id="19" name="Picture 18">
            <a:extLst>
              <a:ext uri="{FF2B5EF4-FFF2-40B4-BE49-F238E27FC236}">
                <a16:creationId xmlns:a16="http://schemas.microsoft.com/office/drawing/2014/main" id="{139BE3F1-57B3-DE40-A6AA-49B07FF18925}"/>
              </a:ext>
            </a:extLst>
          </p:cNvPr>
          <p:cNvPicPr>
            <a:picLocks noChangeAspect="1"/>
          </p:cNvPicPr>
          <p:nvPr/>
        </p:nvPicPr>
        <p:blipFill>
          <a:blip r:embed="rId2"/>
          <a:stretch>
            <a:fillRect/>
          </a:stretch>
        </p:blipFill>
        <p:spPr>
          <a:xfrm>
            <a:off x="907956" y="1549213"/>
            <a:ext cx="2257425" cy="1508760"/>
          </a:xfrm>
          <a:prstGeom prst="rect">
            <a:avLst/>
          </a:prstGeom>
        </p:spPr>
      </p:pic>
      <p:pic>
        <p:nvPicPr>
          <p:cNvPr id="23" name="Picture 22">
            <a:extLst>
              <a:ext uri="{FF2B5EF4-FFF2-40B4-BE49-F238E27FC236}">
                <a16:creationId xmlns:a16="http://schemas.microsoft.com/office/drawing/2014/main" id="{D8A1DCE1-77C9-DA4D-A22A-7B9375F91D11}"/>
              </a:ext>
            </a:extLst>
          </p:cNvPr>
          <p:cNvPicPr>
            <a:picLocks noChangeAspect="1"/>
          </p:cNvPicPr>
          <p:nvPr/>
        </p:nvPicPr>
        <p:blipFill>
          <a:blip r:embed="rId3"/>
          <a:stretch>
            <a:fillRect/>
          </a:stretch>
        </p:blipFill>
        <p:spPr>
          <a:xfrm>
            <a:off x="3645174" y="1566454"/>
            <a:ext cx="2194560" cy="1508760"/>
          </a:xfrm>
          <a:prstGeom prst="rect">
            <a:avLst/>
          </a:prstGeom>
        </p:spPr>
      </p:pic>
      <p:pic>
        <p:nvPicPr>
          <p:cNvPr id="24" name="Picture 23">
            <a:extLst>
              <a:ext uri="{FF2B5EF4-FFF2-40B4-BE49-F238E27FC236}">
                <a16:creationId xmlns:a16="http://schemas.microsoft.com/office/drawing/2014/main" id="{D158868E-EE9A-6E45-A7BE-CECA78ED8D2B}"/>
              </a:ext>
            </a:extLst>
          </p:cNvPr>
          <p:cNvPicPr>
            <a:picLocks noChangeAspect="1"/>
          </p:cNvPicPr>
          <p:nvPr/>
        </p:nvPicPr>
        <p:blipFill>
          <a:blip r:embed="rId4"/>
          <a:stretch>
            <a:fillRect/>
          </a:stretch>
        </p:blipFill>
        <p:spPr>
          <a:xfrm>
            <a:off x="6170342" y="1586577"/>
            <a:ext cx="2194560" cy="1508760"/>
          </a:xfrm>
          <a:prstGeom prst="rect">
            <a:avLst/>
          </a:prstGeom>
        </p:spPr>
      </p:pic>
      <p:pic>
        <p:nvPicPr>
          <p:cNvPr id="25" name="Picture 24">
            <a:extLst>
              <a:ext uri="{FF2B5EF4-FFF2-40B4-BE49-F238E27FC236}">
                <a16:creationId xmlns:a16="http://schemas.microsoft.com/office/drawing/2014/main" id="{D09BF8AD-EA53-074B-AA53-10BB55D8CB39}"/>
              </a:ext>
            </a:extLst>
          </p:cNvPr>
          <p:cNvPicPr>
            <a:picLocks noChangeAspect="1"/>
          </p:cNvPicPr>
          <p:nvPr/>
        </p:nvPicPr>
        <p:blipFill>
          <a:blip r:embed="rId5"/>
          <a:stretch>
            <a:fillRect/>
          </a:stretch>
        </p:blipFill>
        <p:spPr>
          <a:xfrm>
            <a:off x="8671439" y="1586577"/>
            <a:ext cx="2194560" cy="1508760"/>
          </a:xfrm>
          <a:prstGeom prst="rect">
            <a:avLst/>
          </a:prstGeom>
        </p:spPr>
      </p:pic>
      <p:pic>
        <p:nvPicPr>
          <p:cNvPr id="26" name="Picture 25">
            <a:extLst>
              <a:ext uri="{FF2B5EF4-FFF2-40B4-BE49-F238E27FC236}">
                <a16:creationId xmlns:a16="http://schemas.microsoft.com/office/drawing/2014/main" id="{E66A1577-8CF2-A74E-B272-C33C6DD84224}"/>
              </a:ext>
            </a:extLst>
          </p:cNvPr>
          <p:cNvPicPr>
            <a:picLocks noChangeAspect="1"/>
          </p:cNvPicPr>
          <p:nvPr/>
        </p:nvPicPr>
        <p:blipFill>
          <a:blip r:embed="rId6"/>
          <a:stretch>
            <a:fillRect/>
          </a:stretch>
        </p:blipFill>
        <p:spPr>
          <a:xfrm>
            <a:off x="930816" y="3450293"/>
            <a:ext cx="2234565" cy="1508760"/>
          </a:xfrm>
          <a:prstGeom prst="rect">
            <a:avLst/>
          </a:prstGeom>
        </p:spPr>
      </p:pic>
      <p:pic>
        <p:nvPicPr>
          <p:cNvPr id="27" name="Picture 26">
            <a:extLst>
              <a:ext uri="{FF2B5EF4-FFF2-40B4-BE49-F238E27FC236}">
                <a16:creationId xmlns:a16="http://schemas.microsoft.com/office/drawing/2014/main" id="{19CC3721-892A-4545-9258-50FB9AC8C8FE}"/>
              </a:ext>
            </a:extLst>
          </p:cNvPr>
          <p:cNvPicPr>
            <a:picLocks noChangeAspect="1"/>
          </p:cNvPicPr>
          <p:nvPr/>
        </p:nvPicPr>
        <p:blipFill>
          <a:blip r:embed="rId7"/>
          <a:stretch>
            <a:fillRect/>
          </a:stretch>
        </p:blipFill>
        <p:spPr>
          <a:xfrm>
            <a:off x="3610654" y="3453139"/>
            <a:ext cx="2234565" cy="1508760"/>
          </a:xfrm>
          <a:prstGeom prst="rect">
            <a:avLst/>
          </a:prstGeom>
        </p:spPr>
      </p:pic>
      <p:pic>
        <p:nvPicPr>
          <p:cNvPr id="28" name="Picture 27">
            <a:extLst>
              <a:ext uri="{FF2B5EF4-FFF2-40B4-BE49-F238E27FC236}">
                <a16:creationId xmlns:a16="http://schemas.microsoft.com/office/drawing/2014/main" id="{1D5DE585-7BC4-B045-BFEB-1A53ACC18EB8}"/>
              </a:ext>
            </a:extLst>
          </p:cNvPr>
          <p:cNvPicPr>
            <a:picLocks noChangeAspect="1"/>
          </p:cNvPicPr>
          <p:nvPr/>
        </p:nvPicPr>
        <p:blipFill>
          <a:blip r:embed="rId8"/>
          <a:stretch>
            <a:fillRect/>
          </a:stretch>
        </p:blipFill>
        <p:spPr>
          <a:xfrm>
            <a:off x="6232987" y="3426992"/>
            <a:ext cx="2194560" cy="1508760"/>
          </a:xfrm>
          <a:prstGeom prst="rect">
            <a:avLst/>
          </a:prstGeom>
        </p:spPr>
      </p:pic>
      <p:pic>
        <p:nvPicPr>
          <p:cNvPr id="29" name="Picture 28">
            <a:extLst>
              <a:ext uri="{FF2B5EF4-FFF2-40B4-BE49-F238E27FC236}">
                <a16:creationId xmlns:a16="http://schemas.microsoft.com/office/drawing/2014/main" id="{1EE14B5D-2AC8-0A42-8B28-C8AC22077E69}"/>
              </a:ext>
            </a:extLst>
          </p:cNvPr>
          <p:cNvPicPr>
            <a:picLocks noChangeAspect="1"/>
          </p:cNvPicPr>
          <p:nvPr/>
        </p:nvPicPr>
        <p:blipFill>
          <a:blip r:embed="rId9"/>
          <a:stretch>
            <a:fillRect/>
          </a:stretch>
        </p:blipFill>
        <p:spPr>
          <a:xfrm>
            <a:off x="8651436" y="3426992"/>
            <a:ext cx="2234565" cy="1508760"/>
          </a:xfrm>
          <a:prstGeom prst="rect">
            <a:avLst/>
          </a:prstGeom>
        </p:spPr>
      </p:pic>
      <p:pic>
        <p:nvPicPr>
          <p:cNvPr id="30" name="Picture 29">
            <a:extLst>
              <a:ext uri="{FF2B5EF4-FFF2-40B4-BE49-F238E27FC236}">
                <a16:creationId xmlns:a16="http://schemas.microsoft.com/office/drawing/2014/main" id="{D70CDDC8-9A5C-4E48-9F9B-C86DD82FA184}"/>
              </a:ext>
            </a:extLst>
          </p:cNvPr>
          <p:cNvPicPr>
            <a:picLocks noChangeAspect="1"/>
          </p:cNvPicPr>
          <p:nvPr/>
        </p:nvPicPr>
        <p:blipFill>
          <a:blip r:embed="rId10"/>
          <a:stretch>
            <a:fillRect/>
          </a:stretch>
        </p:blipFill>
        <p:spPr>
          <a:xfrm>
            <a:off x="930816" y="5278266"/>
            <a:ext cx="2234565" cy="1508760"/>
          </a:xfrm>
          <a:prstGeom prst="rect">
            <a:avLst/>
          </a:prstGeom>
        </p:spPr>
      </p:pic>
      <p:pic>
        <p:nvPicPr>
          <p:cNvPr id="31" name="Picture 30">
            <a:extLst>
              <a:ext uri="{FF2B5EF4-FFF2-40B4-BE49-F238E27FC236}">
                <a16:creationId xmlns:a16="http://schemas.microsoft.com/office/drawing/2014/main" id="{92E2E48A-51D9-EC4B-9ADF-BA533BE5B9EC}"/>
              </a:ext>
            </a:extLst>
          </p:cNvPr>
          <p:cNvPicPr>
            <a:picLocks noChangeAspect="1"/>
          </p:cNvPicPr>
          <p:nvPr/>
        </p:nvPicPr>
        <p:blipFill>
          <a:blip r:embed="rId11"/>
          <a:stretch>
            <a:fillRect/>
          </a:stretch>
        </p:blipFill>
        <p:spPr>
          <a:xfrm>
            <a:off x="3645174" y="5278266"/>
            <a:ext cx="2234565" cy="1508760"/>
          </a:xfrm>
          <a:prstGeom prst="rect">
            <a:avLst/>
          </a:prstGeom>
        </p:spPr>
      </p:pic>
      <p:pic>
        <p:nvPicPr>
          <p:cNvPr id="32" name="Picture 31">
            <a:extLst>
              <a:ext uri="{FF2B5EF4-FFF2-40B4-BE49-F238E27FC236}">
                <a16:creationId xmlns:a16="http://schemas.microsoft.com/office/drawing/2014/main" id="{0041CF67-C237-434D-AE9B-796A465CAE40}"/>
              </a:ext>
            </a:extLst>
          </p:cNvPr>
          <p:cNvPicPr>
            <a:picLocks noChangeAspect="1"/>
          </p:cNvPicPr>
          <p:nvPr/>
        </p:nvPicPr>
        <p:blipFill>
          <a:blip r:embed="rId12"/>
          <a:stretch>
            <a:fillRect/>
          </a:stretch>
        </p:blipFill>
        <p:spPr>
          <a:xfrm>
            <a:off x="6248219" y="5311883"/>
            <a:ext cx="2228850" cy="1508760"/>
          </a:xfrm>
          <a:prstGeom prst="rect">
            <a:avLst/>
          </a:prstGeom>
        </p:spPr>
      </p:pic>
      <p:pic>
        <p:nvPicPr>
          <p:cNvPr id="33" name="Picture 32">
            <a:extLst>
              <a:ext uri="{FF2B5EF4-FFF2-40B4-BE49-F238E27FC236}">
                <a16:creationId xmlns:a16="http://schemas.microsoft.com/office/drawing/2014/main" id="{618B8176-44EA-E349-8763-E6AD572726BF}"/>
              </a:ext>
            </a:extLst>
          </p:cNvPr>
          <p:cNvPicPr>
            <a:picLocks noChangeAspect="1"/>
          </p:cNvPicPr>
          <p:nvPr/>
        </p:nvPicPr>
        <p:blipFill>
          <a:blip r:embed="rId13"/>
          <a:stretch>
            <a:fillRect/>
          </a:stretch>
        </p:blipFill>
        <p:spPr>
          <a:xfrm>
            <a:off x="8691441" y="5311883"/>
            <a:ext cx="2194560" cy="1508760"/>
          </a:xfrm>
          <a:prstGeom prst="rect">
            <a:avLst/>
          </a:prstGeom>
        </p:spPr>
      </p:pic>
      <p:sp>
        <p:nvSpPr>
          <p:cNvPr id="34" name="TextBox 33">
            <a:extLst>
              <a:ext uri="{FF2B5EF4-FFF2-40B4-BE49-F238E27FC236}">
                <a16:creationId xmlns:a16="http://schemas.microsoft.com/office/drawing/2014/main" id="{0CFE29C1-8CF7-E344-881D-51CFA565984E}"/>
              </a:ext>
            </a:extLst>
          </p:cNvPr>
          <p:cNvSpPr txBox="1"/>
          <p:nvPr/>
        </p:nvSpPr>
        <p:spPr>
          <a:xfrm>
            <a:off x="6042243" y="841124"/>
            <a:ext cx="4823756" cy="369332"/>
          </a:xfrm>
          <a:prstGeom prst="rect">
            <a:avLst/>
          </a:prstGeom>
          <a:noFill/>
        </p:spPr>
        <p:txBody>
          <a:bodyPr wrap="none" rtlCol="0">
            <a:spAutoFit/>
          </a:bodyPr>
          <a:lstStyle/>
          <a:p>
            <a:r>
              <a:rPr lang="en-US" dirty="0"/>
              <a:t>Training Set #3 Histograms – Sensors #1-12</a:t>
            </a:r>
          </a:p>
        </p:txBody>
      </p:sp>
      <p:pic>
        <p:nvPicPr>
          <p:cNvPr id="37" name="Picture 36">
            <a:extLst>
              <a:ext uri="{FF2B5EF4-FFF2-40B4-BE49-F238E27FC236}">
                <a16:creationId xmlns:a16="http://schemas.microsoft.com/office/drawing/2014/main" id="{1A1C0FC3-D4C4-9745-84BF-B08946622FEE}"/>
              </a:ext>
            </a:extLst>
          </p:cNvPr>
          <p:cNvPicPr>
            <a:picLocks noChangeAspect="1"/>
          </p:cNvPicPr>
          <p:nvPr/>
        </p:nvPicPr>
        <p:blipFill rotWithShape="1">
          <a:blip r:embed="rId14"/>
          <a:srcRect l="40266" t="25361" b="31913"/>
          <a:stretch/>
        </p:blipFill>
        <p:spPr>
          <a:xfrm>
            <a:off x="11125971" y="2717769"/>
            <a:ext cx="820526" cy="2594114"/>
          </a:xfrm>
          <a:prstGeom prst="rect">
            <a:avLst/>
          </a:prstGeom>
        </p:spPr>
      </p:pic>
      <p:pic>
        <p:nvPicPr>
          <p:cNvPr id="35" name="Picture 34">
            <a:extLst>
              <a:ext uri="{FF2B5EF4-FFF2-40B4-BE49-F238E27FC236}">
                <a16:creationId xmlns:a16="http://schemas.microsoft.com/office/drawing/2014/main" id="{60A51911-684E-7743-82AA-422159A33422}"/>
              </a:ext>
            </a:extLst>
          </p:cNvPr>
          <p:cNvPicPr>
            <a:picLocks noChangeAspect="1"/>
          </p:cNvPicPr>
          <p:nvPr/>
        </p:nvPicPr>
        <p:blipFill rotWithShape="1">
          <a:blip r:embed="rId15"/>
          <a:srcRect l="12797" t="25060" r="-9058" b="32043"/>
          <a:stretch/>
        </p:blipFill>
        <p:spPr>
          <a:xfrm>
            <a:off x="11735247" y="2717767"/>
            <a:ext cx="211250" cy="2594114"/>
          </a:xfrm>
          <a:prstGeom prst="rect">
            <a:avLst/>
          </a:prstGeom>
        </p:spPr>
      </p:pic>
      <p:sp>
        <p:nvSpPr>
          <p:cNvPr id="38" name="TextBox 37">
            <a:extLst>
              <a:ext uri="{FF2B5EF4-FFF2-40B4-BE49-F238E27FC236}">
                <a16:creationId xmlns:a16="http://schemas.microsoft.com/office/drawing/2014/main" id="{0201F498-F4A8-6848-86D0-543FE5EC1BF2}"/>
              </a:ext>
            </a:extLst>
          </p:cNvPr>
          <p:cNvSpPr txBox="1"/>
          <p:nvPr/>
        </p:nvSpPr>
        <p:spPr>
          <a:xfrm>
            <a:off x="595050" y="1679713"/>
            <a:ext cx="312906" cy="369332"/>
          </a:xfrm>
          <a:prstGeom prst="rect">
            <a:avLst/>
          </a:prstGeom>
          <a:noFill/>
        </p:spPr>
        <p:txBody>
          <a:bodyPr wrap="none" rtlCol="0">
            <a:spAutoFit/>
          </a:bodyPr>
          <a:lstStyle/>
          <a:p>
            <a:r>
              <a:rPr lang="en-US" dirty="0"/>
              <a:t>1</a:t>
            </a:r>
          </a:p>
        </p:txBody>
      </p:sp>
      <p:sp>
        <p:nvSpPr>
          <p:cNvPr id="39" name="TextBox 38">
            <a:extLst>
              <a:ext uri="{FF2B5EF4-FFF2-40B4-BE49-F238E27FC236}">
                <a16:creationId xmlns:a16="http://schemas.microsoft.com/office/drawing/2014/main" id="{C3C2CD81-3BC1-E744-94DC-65DC7C527ADA}"/>
              </a:ext>
            </a:extLst>
          </p:cNvPr>
          <p:cNvSpPr txBox="1"/>
          <p:nvPr/>
        </p:nvSpPr>
        <p:spPr>
          <a:xfrm>
            <a:off x="3416138" y="1679713"/>
            <a:ext cx="312906" cy="369332"/>
          </a:xfrm>
          <a:prstGeom prst="rect">
            <a:avLst/>
          </a:prstGeom>
          <a:noFill/>
        </p:spPr>
        <p:txBody>
          <a:bodyPr wrap="none" rtlCol="0">
            <a:spAutoFit/>
          </a:bodyPr>
          <a:lstStyle/>
          <a:p>
            <a:r>
              <a:rPr lang="en-US" dirty="0"/>
              <a:t>2</a:t>
            </a:r>
          </a:p>
        </p:txBody>
      </p:sp>
      <p:sp>
        <p:nvSpPr>
          <p:cNvPr id="40" name="TextBox 39">
            <a:extLst>
              <a:ext uri="{FF2B5EF4-FFF2-40B4-BE49-F238E27FC236}">
                <a16:creationId xmlns:a16="http://schemas.microsoft.com/office/drawing/2014/main" id="{724A800D-DB82-B64D-B137-A81F7D870AE2}"/>
              </a:ext>
            </a:extLst>
          </p:cNvPr>
          <p:cNvSpPr txBox="1"/>
          <p:nvPr/>
        </p:nvSpPr>
        <p:spPr>
          <a:xfrm>
            <a:off x="5973708" y="1679713"/>
            <a:ext cx="312906" cy="369332"/>
          </a:xfrm>
          <a:prstGeom prst="rect">
            <a:avLst/>
          </a:prstGeom>
          <a:noFill/>
        </p:spPr>
        <p:txBody>
          <a:bodyPr wrap="none" rtlCol="0">
            <a:spAutoFit/>
          </a:bodyPr>
          <a:lstStyle/>
          <a:p>
            <a:r>
              <a:rPr lang="en-US" dirty="0"/>
              <a:t>3</a:t>
            </a:r>
          </a:p>
        </p:txBody>
      </p:sp>
      <p:sp>
        <p:nvSpPr>
          <p:cNvPr id="41" name="TextBox 40">
            <a:extLst>
              <a:ext uri="{FF2B5EF4-FFF2-40B4-BE49-F238E27FC236}">
                <a16:creationId xmlns:a16="http://schemas.microsoft.com/office/drawing/2014/main" id="{FEE112AC-F3C5-F04E-9904-26CEB932E352}"/>
              </a:ext>
            </a:extLst>
          </p:cNvPr>
          <p:cNvSpPr txBox="1"/>
          <p:nvPr/>
        </p:nvSpPr>
        <p:spPr>
          <a:xfrm>
            <a:off x="8450782" y="1724970"/>
            <a:ext cx="312906" cy="369332"/>
          </a:xfrm>
          <a:prstGeom prst="rect">
            <a:avLst/>
          </a:prstGeom>
          <a:noFill/>
        </p:spPr>
        <p:txBody>
          <a:bodyPr wrap="none" rtlCol="0">
            <a:spAutoFit/>
          </a:bodyPr>
          <a:lstStyle/>
          <a:p>
            <a:r>
              <a:rPr lang="en-US" dirty="0"/>
              <a:t>4</a:t>
            </a:r>
          </a:p>
        </p:txBody>
      </p:sp>
      <p:sp>
        <p:nvSpPr>
          <p:cNvPr id="42" name="TextBox 41">
            <a:extLst>
              <a:ext uri="{FF2B5EF4-FFF2-40B4-BE49-F238E27FC236}">
                <a16:creationId xmlns:a16="http://schemas.microsoft.com/office/drawing/2014/main" id="{C43FBA3A-FE54-4D4C-B43D-ADC515474ABD}"/>
              </a:ext>
            </a:extLst>
          </p:cNvPr>
          <p:cNvSpPr txBox="1"/>
          <p:nvPr/>
        </p:nvSpPr>
        <p:spPr>
          <a:xfrm>
            <a:off x="638280" y="3475933"/>
            <a:ext cx="312906" cy="369332"/>
          </a:xfrm>
          <a:prstGeom prst="rect">
            <a:avLst/>
          </a:prstGeom>
          <a:noFill/>
        </p:spPr>
        <p:txBody>
          <a:bodyPr wrap="none" rtlCol="0">
            <a:spAutoFit/>
          </a:bodyPr>
          <a:lstStyle/>
          <a:p>
            <a:r>
              <a:rPr lang="en-US" dirty="0"/>
              <a:t>5</a:t>
            </a:r>
          </a:p>
        </p:txBody>
      </p:sp>
      <p:sp>
        <p:nvSpPr>
          <p:cNvPr id="43" name="TextBox 42">
            <a:extLst>
              <a:ext uri="{FF2B5EF4-FFF2-40B4-BE49-F238E27FC236}">
                <a16:creationId xmlns:a16="http://schemas.microsoft.com/office/drawing/2014/main" id="{6ACEA0A2-716F-D849-8172-21FC6B93A3C0}"/>
              </a:ext>
            </a:extLst>
          </p:cNvPr>
          <p:cNvSpPr txBox="1"/>
          <p:nvPr/>
        </p:nvSpPr>
        <p:spPr>
          <a:xfrm>
            <a:off x="3422715" y="3559505"/>
            <a:ext cx="312906" cy="369332"/>
          </a:xfrm>
          <a:prstGeom prst="rect">
            <a:avLst/>
          </a:prstGeom>
          <a:noFill/>
        </p:spPr>
        <p:txBody>
          <a:bodyPr wrap="none" rtlCol="0">
            <a:spAutoFit/>
          </a:bodyPr>
          <a:lstStyle/>
          <a:p>
            <a:r>
              <a:rPr lang="en-US" dirty="0"/>
              <a:t>6</a:t>
            </a:r>
          </a:p>
        </p:txBody>
      </p:sp>
      <p:sp>
        <p:nvSpPr>
          <p:cNvPr id="44" name="TextBox 43">
            <a:extLst>
              <a:ext uri="{FF2B5EF4-FFF2-40B4-BE49-F238E27FC236}">
                <a16:creationId xmlns:a16="http://schemas.microsoft.com/office/drawing/2014/main" id="{F9EC49CA-8892-324A-A039-4C0D2D055D47}"/>
              </a:ext>
            </a:extLst>
          </p:cNvPr>
          <p:cNvSpPr txBox="1"/>
          <p:nvPr/>
        </p:nvSpPr>
        <p:spPr>
          <a:xfrm>
            <a:off x="6033877" y="3559505"/>
            <a:ext cx="312906" cy="369332"/>
          </a:xfrm>
          <a:prstGeom prst="rect">
            <a:avLst/>
          </a:prstGeom>
          <a:noFill/>
        </p:spPr>
        <p:txBody>
          <a:bodyPr wrap="none" rtlCol="0">
            <a:spAutoFit/>
          </a:bodyPr>
          <a:lstStyle/>
          <a:p>
            <a:r>
              <a:rPr lang="en-US" dirty="0"/>
              <a:t>7</a:t>
            </a:r>
          </a:p>
        </p:txBody>
      </p:sp>
      <p:sp>
        <p:nvSpPr>
          <p:cNvPr id="45" name="TextBox 44">
            <a:extLst>
              <a:ext uri="{FF2B5EF4-FFF2-40B4-BE49-F238E27FC236}">
                <a16:creationId xmlns:a16="http://schemas.microsoft.com/office/drawing/2014/main" id="{958498F6-505C-C443-8A99-56DE63EBC3A9}"/>
              </a:ext>
            </a:extLst>
          </p:cNvPr>
          <p:cNvSpPr txBox="1"/>
          <p:nvPr/>
        </p:nvSpPr>
        <p:spPr>
          <a:xfrm>
            <a:off x="8460721" y="3585117"/>
            <a:ext cx="312906" cy="369332"/>
          </a:xfrm>
          <a:prstGeom prst="rect">
            <a:avLst/>
          </a:prstGeom>
          <a:noFill/>
        </p:spPr>
        <p:txBody>
          <a:bodyPr wrap="none" rtlCol="0">
            <a:spAutoFit/>
          </a:bodyPr>
          <a:lstStyle/>
          <a:p>
            <a:r>
              <a:rPr lang="en-US" dirty="0"/>
              <a:t>8</a:t>
            </a:r>
          </a:p>
        </p:txBody>
      </p:sp>
      <p:sp>
        <p:nvSpPr>
          <p:cNvPr id="46" name="TextBox 45">
            <a:extLst>
              <a:ext uri="{FF2B5EF4-FFF2-40B4-BE49-F238E27FC236}">
                <a16:creationId xmlns:a16="http://schemas.microsoft.com/office/drawing/2014/main" id="{46CDC805-2794-0942-A7E7-6CC82E70830D}"/>
              </a:ext>
            </a:extLst>
          </p:cNvPr>
          <p:cNvSpPr txBox="1"/>
          <p:nvPr/>
        </p:nvSpPr>
        <p:spPr>
          <a:xfrm>
            <a:off x="638280" y="5331281"/>
            <a:ext cx="312906" cy="369332"/>
          </a:xfrm>
          <a:prstGeom prst="rect">
            <a:avLst/>
          </a:prstGeom>
          <a:noFill/>
        </p:spPr>
        <p:txBody>
          <a:bodyPr wrap="none" rtlCol="0">
            <a:spAutoFit/>
          </a:bodyPr>
          <a:lstStyle/>
          <a:p>
            <a:r>
              <a:rPr lang="en-US" dirty="0"/>
              <a:t>9</a:t>
            </a:r>
          </a:p>
        </p:txBody>
      </p:sp>
      <p:sp>
        <p:nvSpPr>
          <p:cNvPr id="47" name="TextBox 46">
            <a:extLst>
              <a:ext uri="{FF2B5EF4-FFF2-40B4-BE49-F238E27FC236}">
                <a16:creationId xmlns:a16="http://schemas.microsoft.com/office/drawing/2014/main" id="{33F45CF1-82D5-074A-BC09-C4D762914D0A}"/>
              </a:ext>
            </a:extLst>
          </p:cNvPr>
          <p:cNvSpPr txBox="1"/>
          <p:nvPr/>
        </p:nvSpPr>
        <p:spPr>
          <a:xfrm>
            <a:off x="3457917" y="5339824"/>
            <a:ext cx="441146" cy="369332"/>
          </a:xfrm>
          <a:prstGeom prst="rect">
            <a:avLst/>
          </a:prstGeom>
          <a:noFill/>
        </p:spPr>
        <p:txBody>
          <a:bodyPr wrap="none" rtlCol="0">
            <a:spAutoFit/>
          </a:bodyPr>
          <a:lstStyle/>
          <a:p>
            <a:r>
              <a:rPr lang="en-US" dirty="0"/>
              <a:t>10</a:t>
            </a:r>
          </a:p>
        </p:txBody>
      </p:sp>
      <p:sp>
        <p:nvSpPr>
          <p:cNvPr id="48" name="TextBox 47">
            <a:extLst>
              <a:ext uri="{FF2B5EF4-FFF2-40B4-BE49-F238E27FC236}">
                <a16:creationId xmlns:a16="http://schemas.microsoft.com/office/drawing/2014/main" id="{1880CE10-0EA6-C743-ADB9-31F877F7AE51}"/>
              </a:ext>
            </a:extLst>
          </p:cNvPr>
          <p:cNvSpPr txBox="1"/>
          <p:nvPr/>
        </p:nvSpPr>
        <p:spPr>
          <a:xfrm>
            <a:off x="6008249" y="5399920"/>
            <a:ext cx="441146" cy="369332"/>
          </a:xfrm>
          <a:prstGeom prst="rect">
            <a:avLst/>
          </a:prstGeom>
          <a:noFill/>
        </p:spPr>
        <p:txBody>
          <a:bodyPr wrap="none" rtlCol="0">
            <a:spAutoFit/>
          </a:bodyPr>
          <a:lstStyle/>
          <a:p>
            <a:r>
              <a:rPr lang="en-US" dirty="0"/>
              <a:t>11</a:t>
            </a:r>
          </a:p>
        </p:txBody>
      </p:sp>
      <p:sp>
        <p:nvSpPr>
          <p:cNvPr id="49" name="TextBox 48">
            <a:extLst>
              <a:ext uri="{FF2B5EF4-FFF2-40B4-BE49-F238E27FC236}">
                <a16:creationId xmlns:a16="http://schemas.microsoft.com/office/drawing/2014/main" id="{0669EF69-63C6-A64A-8BEC-702ED170516A}"/>
              </a:ext>
            </a:extLst>
          </p:cNvPr>
          <p:cNvSpPr txBox="1"/>
          <p:nvPr/>
        </p:nvSpPr>
        <p:spPr>
          <a:xfrm>
            <a:off x="8475230" y="5412777"/>
            <a:ext cx="441146" cy="369332"/>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285145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4762E00-B058-1948-A473-B39D88F6A299}"/>
              </a:ext>
            </a:extLst>
          </p:cNvPr>
          <p:cNvSpPr>
            <a:spLocks noGrp="1"/>
          </p:cNvSpPr>
          <p:nvPr>
            <p:ph type="title"/>
          </p:nvPr>
        </p:nvSpPr>
        <p:spPr>
          <a:xfrm>
            <a:off x="638280" y="497681"/>
            <a:ext cx="3761802" cy="880996"/>
          </a:xfrm>
        </p:spPr>
        <p:txBody>
          <a:bodyPr vert="horz" lIns="91440" tIns="45720" rIns="91440" bIns="45720" rtlCol="0" anchor="b">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Data</a:t>
            </a:r>
          </a:p>
        </p:txBody>
      </p:sp>
      <p:pic>
        <p:nvPicPr>
          <p:cNvPr id="2" name="Picture 1">
            <a:extLst>
              <a:ext uri="{FF2B5EF4-FFF2-40B4-BE49-F238E27FC236}">
                <a16:creationId xmlns:a16="http://schemas.microsoft.com/office/drawing/2014/main" id="{EBDAC731-3E5B-0548-A3FF-42112B152C35}"/>
              </a:ext>
            </a:extLst>
          </p:cNvPr>
          <p:cNvPicPr>
            <a:picLocks noChangeAspect="1"/>
          </p:cNvPicPr>
          <p:nvPr/>
        </p:nvPicPr>
        <p:blipFill>
          <a:blip r:embed="rId2"/>
          <a:stretch>
            <a:fillRect/>
          </a:stretch>
        </p:blipFill>
        <p:spPr>
          <a:xfrm>
            <a:off x="931011" y="1528583"/>
            <a:ext cx="2234565" cy="1508760"/>
          </a:xfrm>
          <a:prstGeom prst="rect">
            <a:avLst/>
          </a:prstGeom>
        </p:spPr>
      </p:pic>
      <p:pic>
        <p:nvPicPr>
          <p:cNvPr id="3" name="Picture 2">
            <a:extLst>
              <a:ext uri="{FF2B5EF4-FFF2-40B4-BE49-F238E27FC236}">
                <a16:creationId xmlns:a16="http://schemas.microsoft.com/office/drawing/2014/main" id="{498F1288-FDB7-2E47-9DDD-F8FB363F00C0}"/>
              </a:ext>
            </a:extLst>
          </p:cNvPr>
          <p:cNvPicPr>
            <a:picLocks noChangeAspect="1"/>
          </p:cNvPicPr>
          <p:nvPr/>
        </p:nvPicPr>
        <p:blipFill>
          <a:blip r:embed="rId3"/>
          <a:stretch>
            <a:fillRect/>
          </a:stretch>
        </p:blipFill>
        <p:spPr>
          <a:xfrm>
            <a:off x="3605171" y="1538534"/>
            <a:ext cx="2234565" cy="1508760"/>
          </a:xfrm>
          <a:prstGeom prst="rect">
            <a:avLst/>
          </a:prstGeom>
        </p:spPr>
      </p:pic>
      <p:pic>
        <p:nvPicPr>
          <p:cNvPr id="4" name="Picture 3">
            <a:extLst>
              <a:ext uri="{FF2B5EF4-FFF2-40B4-BE49-F238E27FC236}">
                <a16:creationId xmlns:a16="http://schemas.microsoft.com/office/drawing/2014/main" id="{D9554702-CE8A-F84A-A904-CB07700ECAB1}"/>
              </a:ext>
            </a:extLst>
          </p:cNvPr>
          <p:cNvPicPr>
            <a:picLocks noChangeAspect="1"/>
          </p:cNvPicPr>
          <p:nvPr/>
        </p:nvPicPr>
        <p:blipFill>
          <a:blip r:embed="rId4"/>
          <a:stretch>
            <a:fillRect/>
          </a:stretch>
        </p:blipFill>
        <p:spPr>
          <a:xfrm>
            <a:off x="6118303" y="1538534"/>
            <a:ext cx="2234565" cy="1508760"/>
          </a:xfrm>
          <a:prstGeom prst="rect">
            <a:avLst/>
          </a:prstGeom>
        </p:spPr>
      </p:pic>
      <p:pic>
        <p:nvPicPr>
          <p:cNvPr id="5" name="Picture 4">
            <a:extLst>
              <a:ext uri="{FF2B5EF4-FFF2-40B4-BE49-F238E27FC236}">
                <a16:creationId xmlns:a16="http://schemas.microsoft.com/office/drawing/2014/main" id="{7DD3E2CC-2AD5-4E42-8192-C81FFED31178}"/>
              </a:ext>
            </a:extLst>
          </p:cNvPr>
          <p:cNvPicPr>
            <a:picLocks noChangeAspect="1"/>
          </p:cNvPicPr>
          <p:nvPr/>
        </p:nvPicPr>
        <p:blipFill>
          <a:blip r:embed="rId5"/>
          <a:stretch>
            <a:fillRect/>
          </a:stretch>
        </p:blipFill>
        <p:spPr>
          <a:xfrm>
            <a:off x="8631435" y="1549213"/>
            <a:ext cx="2234565" cy="1508760"/>
          </a:xfrm>
          <a:prstGeom prst="rect">
            <a:avLst/>
          </a:prstGeom>
        </p:spPr>
      </p:pic>
      <p:pic>
        <p:nvPicPr>
          <p:cNvPr id="6" name="Picture 5">
            <a:extLst>
              <a:ext uri="{FF2B5EF4-FFF2-40B4-BE49-F238E27FC236}">
                <a16:creationId xmlns:a16="http://schemas.microsoft.com/office/drawing/2014/main" id="{F5DE9E0E-2E12-404C-AA33-0C49986E7E48}"/>
              </a:ext>
            </a:extLst>
          </p:cNvPr>
          <p:cNvPicPr>
            <a:picLocks noChangeAspect="1"/>
          </p:cNvPicPr>
          <p:nvPr/>
        </p:nvPicPr>
        <p:blipFill>
          <a:blip r:embed="rId6"/>
          <a:stretch>
            <a:fillRect/>
          </a:stretch>
        </p:blipFill>
        <p:spPr>
          <a:xfrm>
            <a:off x="931011" y="3520845"/>
            <a:ext cx="2234565" cy="1508760"/>
          </a:xfrm>
          <a:prstGeom prst="rect">
            <a:avLst/>
          </a:prstGeom>
        </p:spPr>
      </p:pic>
      <p:pic>
        <p:nvPicPr>
          <p:cNvPr id="7" name="Picture 6">
            <a:extLst>
              <a:ext uri="{FF2B5EF4-FFF2-40B4-BE49-F238E27FC236}">
                <a16:creationId xmlns:a16="http://schemas.microsoft.com/office/drawing/2014/main" id="{3A670B12-13D0-B84E-9934-A0347CB70544}"/>
              </a:ext>
            </a:extLst>
          </p:cNvPr>
          <p:cNvPicPr>
            <a:picLocks noChangeAspect="1"/>
          </p:cNvPicPr>
          <p:nvPr/>
        </p:nvPicPr>
        <p:blipFill>
          <a:blip r:embed="rId7"/>
          <a:stretch>
            <a:fillRect/>
          </a:stretch>
        </p:blipFill>
        <p:spPr>
          <a:xfrm>
            <a:off x="3605170" y="3520845"/>
            <a:ext cx="2234565" cy="1508760"/>
          </a:xfrm>
          <a:prstGeom prst="rect">
            <a:avLst/>
          </a:prstGeom>
        </p:spPr>
      </p:pic>
      <p:pic>
        <p:nvPicPr>
          <p:cNvPr id="8" name="Picture 7">
            <a:extLst>
              <a:ext uri="{FF2B5EF4-FFF2-40B4-BE49-F238E27FC236}">
                <a16:creationId xmlns:a16="http://schemas.microsoft.com/office/drawing/2014/main" id="{997171CC-1B76-F148-933C-5AD9872DDFF9}"/>
              </a:ext>
            </a:extLst>
          </p:cNvPr>
          <p:cNvPicPr>
            <a:picLocks noChangeAspect="1"/>
          </p:cNvPicPr>
          <p:nvPr/>
        </p:nvPicPr>
        <p:blipFill>
          <a:blip r:embed="rId8"/>
          <a:stretch>
            <a:fillRect/>
          </a:stretch>
        </p:blipFill>
        <p:spPr>
          <a:xfrm>
            <a:off x="6118302" y="3520845"/>
            <a:ext cx="2234565" cy="1508760"/>
          </a:xfrm>
          <a:prstGeom prst="rect">
            <a:avLst/>
          </a:prstGeom>
        </p:spPr>
      </p:pic>
      <p:pic>
        <p:nvPicPr>
          <p:cNvPr id="9" name="Picture 8">
            <a:extLst>
              <a:ext uri="{FF2B5EF4-FFF2-40B4-BE49-F238E27FC236}">
                <a16:creationId xmlns:a16="http://schemas.microsoft.com/office/drawing/2014/main" id="{903DB641-B724-C242-B7B3-EC4394695154}"/>
              </a:ext>
            </a:extLst>
          </p:cNvPr>
          <p:cNvPicPr>
            <a:picLocks noChangeAspect="1"/>
          </p:cNvPicPr>
          <p:nvPr/>
        </p:nvPicPr>
        <p:blipFill>
          <a:blip r:embed="rId9"/>
          <a:stretch>
            <a:fillRect/>
          </a:stretch>
        </p:blipFill>
        <p:spPr>
          <a:xfrm>
            <a:off x="8631434" y="3520845"/>
            <a:ext cx="2240280" cy="1508760"/>
          </a:xfrm>
          <a:prstGeom prst="rect">
            <a:avLst/>
          </a:prstGeom>
        </p:spPr>
      </p:pic>
      <p:pic>
        <p:nvPicPr>
          <p:cNvPr id="10" name="Picture 9">
            <a:extLst>
              <a:ext uri="{FF2B5EF4-FFF2-40B4-BE49-F238E27FC236}">
                <a16:creationId xmlns:a16="http://schemas.microsoft.com/office/drawing/2014/main" id="{70393969-278E-9C43-ACCB-671D7F320138}"/>
              </a:ext>
            </a:extLst>
          </p:cNvPr>
          <p:cNvPicPr>
            <a:picLocks noChangeAspect="1"/>
          </p:cNvPicPr>
          <p:nvPr/>
        </p:nvPicPr>
        <p:blipFill>
          <a:blip r:embed="rId10"/>
          <a:stretch>
            <a:fillRect/>
          </a:stretch>
        </p:blipFill>
        <p:spPr>
          <a:xfrm>
            <a:off x="930816" y="5329417"/>
            <a:ext cx="2234565" cy="1508760"/>
          </a:xfrm>
          <a:prstGeom prst="rect">
            <a:avLst/>
          </a:prstGeom>
        </p:spPr>
      </p:pic>
      <p:pic>
        <p:nvPicPr>
          <p:cNvPr id="11" name="Picture 10">
            <a:extLst>
              <a:ext uri="{FF2B5EF4-FFF2-40B4-BE49-F238E27FC236}">
                <a16:creationId xmlns:a16="http://schemas.microsoft.com/office/drawing/2014/main" id="{12FDCC30-5918-9B45-8CB2-CE5A48D96A61}"/>
              </a:ext>
            </a:extLst>
          </p:cNvPr>
          <p:cNvPicPr>
            <a:picLocks noChangeAspect="1"/>
          </p:cNvPicPr>
          <p:nvPr/>
        </p:nvPicPr>
        <p:blipFill>
          <a:blip r:embed="rId11"/>
          <a:stretch>
            <a:fillRect/>
          </a:stretch>
        </p:blipFill>
        <p:spPr>
          <a:xfrm>
            <a:off x="3605169" y="5316429"/>
            <a:ext cx="2234565" cy="1508760"/>
          </a:xfrm>
          <a:prstGeom prst="rect">
            <a:avLst/>
          </a:prstGeom>
        </p:spPr>
      </p:pic>
      <p:pic>
        <p:nvPicPr>
          <p:cNvPr id="13" name="Picture 12">
            <a:extLst>
              <a:ext uri="{FF2B5EF4-FFF2-40B4-BE49-F238E27FC236}">
                <a16:creationId xmlns:a16="http://schemas.microsoft.com/office/drawing/2014/main" id="{C190E265-C327-B846-9960-60A84CBA9DF5}"/>
              </a:ext>
            </a:extLst>
          </p:cNvPr>
          <p:cNvPicPr>
            <a:picLocks noChangeAspect="1"/>
          </p:cNvPicPr>
          <p:nvPr/>
        </p:nvPicPr>
        <p:blipFill>
          <a:blip r:embed="rId12"/>
          <a:stretch>
            <a:fillRect/>
          </a:stretch>
        </p:blipFill>
        <p:spPr>
          <a:xfrm>
            <a:off x="6170342" y="5316429"/>
            <a:ext cx="2234565" cy="1508760"/>
          </a:xfrm>
          <a:prstGeom prst="rect">
            <a:avLst/>
          </a:prstGeom>
        </p:spPr>
      </p:pic>
      <p:pic>
        <p:nvPicPr>
          <p:cNvPr id="15" name="Picture 14">
            <a:extLst>
              <a:ext uri="{FF2B5EF4-FFF2-40B4-BE49-F238E27FC236}">
                <a16:creationId xmlns:a16="http://schemas.microsoft.com/office/drawing/2014/main" id="{C359CFF4-D92E-514D-AAC1-3E38BA5FC064}"/>
              </a:ext>
            </a:extLst>
          </p:cNvPr>
          <p:cNvPicPr>
            <a:picLocks noChangeAspect="1"/>
          </p:cNvPicPr>
          <p:nvPr/>
        </p:nvPicPr>
        <p:blipFill>
          <a:blip r:embed="rId13"/>
          <a:stretch>
            <a:fillRect/>
          </a:stretch>
        </p:blipFill>
        <p:spPr>
          <a:xfrm>
            <a:off x="8631434" y="5278266"/>
            <a:ext cx="2234565" cy="1508760"/>
          </a:xfrm>
          <a:prstGeom prst="rect">
            <a:avLst/>
          </a:prstGeom>
        </p:spPr>
      </p:pic>
      <p:sp>
        <p:nvSpPr>
          <p:cNvPr id="17" name="TextBox 16">
            <a:extLst>
              <a:ext uri="{FF2B5EF4-FFF2-40B4-BE49-F238E27FC236}">
                <a16:creationId xmlns:a16="http://schemas.microsoft.com/office/drawing/2014/main" id="{23923967-F9FD-0240-A551-13EACDA47003}"/>
              </a:ext>
            </a:extLst>
          </p:cNvPr>
          <p:cNvSpPr txBox="1"/>
          <p:nvPr/>
        </p:nvSpPr>
        <p:spPr>
          <a:xfrm>
            <a:off x="6042243" y="841124"/>
            <a:ext cx="4823756" cy="369332"/>
          </a:xfrm>
          <a:prstGeom prst="rect">
            <a:avLst/>
          </a:prstGeom>
          <a:noFill/>
        </p:spPr>
        <p:txBody>
          <a:bodyPr wrap="none" rtlCol="0">
            <a:spAutoFit/>
          </a:bodyPr>
          <a:lstStyle/>
          <a:p>
            <a:r>
              <a:rPr lang="en-US" dirty="0"/>
              <a:t>Training Set #4 Histograms – Sensors #1-12</a:t>
            </a:r>
          </a:p>
        </p:txBody>
      </p:sp>
      <p:pic>
        <p:nvPicPr>
          <p:cNvPr id="16" name="Picture 15">
            <a:extLst>
              <a:ext uri="{FF2B5EF4-FFF2-40B4-BE49-F238E27FC236}">
                <a16:creationId xmlns:a16="http://schemas.microsoft.com/office/drawing/2014/main" id="{9557797C-B642-C44A-B3AA-DF565A05BE88}"/>
              </a:ext>
            </a:extLst>
          </p:cNvPr>
          <p:cNvPicPr>
            <a:picLocks noChangeAspect="1"/>
          </p:cNvPicPr>
          <p:nvPr/>
        </p:nvPicPr>
        <p:blipFill rotWithShape="1">
          <a:blip r:embed="rId14"/>
          <a:srcRect l="40266" t="25361" b="31913"/>
          <a:stretch/>
        </p:blipFill>
        <p:spPr>
          <a:xfrm>
            <a:off x="11143457" y="2657392"/>
            <a:ext cx="820526" cy="2594114"/>
          </a:xfrm>
          <a:prstGeom prst="rect">
            <a:avLst/>
          </a:prstGeom>
        </p:spPr>
      </p:pic>
      <p:pic>
        <p:nvPicPr>
          <p:cNvPr id="18" name="Picture 17">
            <a:extLst>
              <a:ext uri="{FF2B5EF4-FFF2-40B4-BE49-F238E27FC236}">
                <a16:creationId xmlns:a16="http://schemas.microsoft.com/office/drawing/2014/main" id="{D0D1D953-1A0E-4445-8BDE-BB8FB7F6CF50}"/>
              </a:ext>
            </a:extLst>
          </p:cNvPr>
          <p:cNvPicPr>
            <a:picLocks noChangeAspect="1"/>
          </p:cNvPicPr>
          <p:nvPr/>
        </p:nvPicPr>
        <p:blipFill rotWithShape="1">
          <a:blip r:embed="rId15"/>
          <a:srcRect l="-10832" t="24646" r="1" b="32457"/>
          <a:stretch/>
        </p:blipFill>
        <p:spPr>
          <a:xfrm>
            <a:off x="11711747" y="2657391"/>
            <a:ext cx="252236" cy="2594114"/>
          </a:xfrm>
          <a:prstGeom prst="rect">
            <a:avLst/>
          </a:prstGeom>
        </p:spPr>
      </p:pic>
      <p:sp>
        <p:nvSpPr>
          <p:cNvPr id="19" name="TextBox 18">
            <a:extLst>
              <a:ext uri="{FF2B5EF4-FFF2-40B4-BE49-F238E27FC236}">
                <a16:creationId xmlns:a16="http://schemas.microsoft.com/office/drawing/2014/main" id="{0EB126AE-710F-C74A-BC23-FBEB36E779CC}"/>
              </a:ext>
            </a:extLst>
          </p:cNvPr>
          <p:cNvSpPr txBox="1"/>
          <p:nvPr/>
        </p:nvSpPr>
        <p:spPr>
          <a:xfrm>
            <a:off x="595050" y="1679713"/>
            <a:ext cx="31290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2EE1DED5-C729-C846-817F-B7D83C5AE98A}"/>
              </a:ext>
            </a:extLst>
          </p:cNvPr>
          <p:cNvSpPr txBox="1"/>
          <p:nvPr/>
        </p:nvSpPr>
        <p:spPr>
          <a:xfrm>
            <a:off x="3416138" y="1679713"/>
            <a:ext cx="31290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49C0775-8721-9D4D-9BCC-C0C5662A8E0F}"/>
              </a:ext>
            </a:extLst>
          </p:cNvPr>
          <p:cNvSpPr txBox="1"/>
          <p:nvPr/>
        </p:nvSpPr>
        <p:spPr>
          <a:xfrm>
            <a:off x="5973708" y="1679713"/>
            <a:ext cx="312906"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362866EF-6CFC-AD43-8B52-DDE144C174CC}"/>
              </a:ext>
            </a:extLst>
          </p:cNvPr>
          <p:cNvSpPr txBox="1"/>
          <p:nvPr/>
        </p:nvSpPr>
        <p:spPr>
          <a:xfrm>
            <a:off x="8450782" y="1724970"/>
            <a:ext cx="312906" cy="369332"/>
          </a:xfrm>
          <a:prstGeom prst="rect">
            <a:avLst/>
          </a:prstGeom>
          <a:noFill/>
        </p:spPr>
        <p:txBody>
          <a:bodyPr wrap="none" rtlCol="0">
            <a:spAutoFit/>
          </a:bodyPr>
          <a:lstStyle/>
          <a:p>
            <a:r>
              <a:rPr lang="en-US" dirty="0"/>
              <a:t>4</a:t>
            </a:r>
          </a:p>
        </p:txBody>
      </p:sp>
      <p:sp>
        <p:nvSpPr>
          <p:cNvPr id="24" name="TextBox 23">
            <a:extLst>
              <a:ext uri="{FF2B5EF4-FFF2-40B4-BE49-F238E27FC236}">
                <a16:creationId xmlns:a16="http://schemas.microsoft.com/office/drawing/2014/main" id="{4CD89AB6-4AB4-BD4C-A858-419E816F4F2E}"/>
              </a:ext>
            </a:extLst>
          </p:cNvPr>
          <p:cNvSpPr txBox="1"/>
          <p:nvPr/>
        </p:nvSpPr>
        <p:spPr>
          <a:xfrm>
            <a:off x="638280" y="3475933"/>
            <a:ext cx="312906" cy="369332"/>
          </a:xfrm>
          <a:prstGeom prst="rect">
            <a:avLst/>
          </a:prstGeom>
          <a:noFill/>
        </p:spPr>
        <p:txBody>
          <a:bodyPr wrap="none" rtlCol="0">
            <a:spAutoFit/>
          </a:bodyPr>
          <a:lstStyle/>
          <a:p>
            <a:r>
              <a:rPr lang="en-US" dirty="0"/>
              <a:t>5</a:t>
            </a:r>
          </a:p>
        </p:txBody>
      </p:sp>
      <p:sp>
        <p:nvSpPr>
          <p:cNvPr id="25" name="TextBox 24">
            <a:extLst>
              <a:ext uri="{FF2B5EF4-FFF2-40B4-BE49-F238E27FC236}">
                <a16:creationId xmlns:a16="http://schemas.microsoft.com/office/drawing/2014/main" id="{79CB14C6-DF46-DB49-B517-D442C58FB856}"/>
              </a:ext>
            </a:extLst>
          </p:cNvPr>
          <p:cNvSpPr txBox="1"/>
          <p:nvPr/>
        </p:nvSpPr>
        <p:spPr>
          <a:xfrm>
            <a:off x="3422715" y="3559505"/>
            <a:ext cx="312906" cy="369332"/>
          </a:xfrm>
          <a:prstGeom prst="rect">
            <a:avLst/>
          </a:prstGeom>
          <a:noFill/>
        </p:spPr>
        <p:txBody>
          <a:bodyPr wrap="none" rtlCol="0">
            <a:spAutoFit/>
          </a:bodyPr>
          <a:lstStyle/>
          <a:p>
            <a:r>
              <a:rPr lang="en-US" dirty="0"/>
              <a:t>6</a:t>
            </a:r>
          </a:p>
        </p:txBody>
      </p:sp>
      <p:sp>
        <p:nvSpPr>
          <p:cNvPr id="26" name="TextBox 25">
            <a:extLst>
              <a:ext uri="{FF2B5EF4-FFF2-40B4-BE49-F238E27FC236}">
                <a16:creationId xmlns:a16="http://schemas.microsoft.com/office/drawing/2014/main" id="{89347157-ECDC-4344-9149-1D67E958B175}"/>
              </a:ext>
            </a:extLst>
          </p:cNvPr>
          <p:cNvSpPr txBox="1"/>
          <p:nvPr/>
        </p:nvSpPr>
        <p:spPr>
          <a:xfrm>
            <a:off x="6033877" y="3559505"/>
            <a:ext cx="312906" cy="369332"/>
          </a:xfrm>
          <a:prstGeom prst="rect">
            <a:avLst/>
          </a:prstGeom>
          <a:noFill/>
        </p:spPr>
        <p:txBody>
          <a:bodyPr wrap="none" rtlCol="0">
            <a:spAutoFit/>
          </a:bodyPr>
          <a:lstStyle/>
          <a:p>
            <a:r>
              <a:rPr lang="en-US" dirty="0"/>
              <a:t>7</a:t>
            </a:r>
          </a:p>
        </p:txBody>
      </p:sp>
      <p:sp>
        <p:nvSpPr>
          <p:cNvPr id="27" name="TextBox 26">
            <a:extLst>
              <a:ext uri="{FF2B5EF4-FFF2-40B4-BE49-F238E27FC236}">
                <a16:creationId xmlns:a16="http://schemas.microsoft.com/office/drawing/2014/main" id="{DBBC3CF8-75E9-2144-B63C-7C7E4C5D0B6C}"/>
              </a:ext>
            </a:extLst>
          </p:cNvPr>
          <p:cNvSpPr txBox="1"/>
          <p:nvPr/>
        </p:nvSpPr>
        <p:spPr>
          <a:xfrm>
            <a:off x="8460721" y="3585117"/>
            <a:ext cx="312906" cy="369332"/>
          </a:xfrm>
          <a:prstGeom prst="rect">
            <a:avLst/>
          </a:prstGeom>
          <a:noFill/>
        </p:spPr>
        <p:txBody>
          <a:bodyPr wrap="none" rtlCol="0">
            <a:spAutoFit/>
          </a:bodyPr>
          <a:lstStyle/>
          <a:p>
            <a:r>
              <a:rPr lang="en-US" dirty="0"/>
              <a:t>8</a:t>
            </a:r>
          </a:p>
        </p:txBody>
      </p:sp>
      <p:sp>
        <p:nvSpPr>
          <p:cNvPr id="28" name="TextBox 27">
            <a:extLst>
              <a:ext uri="{FF2B5EF4-FFF2-40B4-BE49-F238E27FC236}">
                <a16:creationId xmlns:a16="http://schemas.microsoft.com/office/drawing/2014/main" id="{450C515D-97DD-C84B-AF78-9D1B206B1C70}"/>
              </a:ext>
            </a:extLst>
          </p:cNvPr>
          <p:cNvSpPr txBox="1"/>
          <p:nvPr/>
        </p:nvSpPr>
        <p:spPr>
          <a:xfrm>
            <a:off x="638280" y="5331281"/>
            <a:ext cx="312906" cy="369332"/>
          </a:xfrm>
          <a:prstGeom prst="rect">
            <a:avLst/>
          </a:prstGeom>
          <a:noFill/>
        </p:spPr>
        <p:txBody>
          <a:bodyPr wrap="none" rtlCol="0">
            <a:spAutoFit/>
          </a:bodyPr>
          <a:lstStyle/>
          <a:p>
            <a:r>
              <a:rPr lang="en-US" dirty="0"/>
              <a:t>9</a:t>
            </a:r>
          </a:p>
        </p:txBody>
      </p:sp>
      <p:sp>
        <p:nvSpPr>
          <p:cNvPr id="29" name="TextBox 28">
            <a:extLst>
              <a:ext uri="{FF2B5EF4-FFF2-40B4-BE49-F238E27FC236}">
                <a16:creationId xmlns:a16="http://schemas.microsoft.com/office/drawing/2014/main" id="{A289AB83-221D-6E4F-BB9C-4ECF7874EE84}"/>
              </a:ext>
            </a:extLst>
          </p:cNvPr>
          <p:cNvSpPr txBox="1"/>
          <p:nvPr/>
        </p:nvSpPr>
        <p:spPr>
          <a:xfrm>
            <a:off x="3457917" y="5339824"/>
            <a:ext cx="441146" cy="369332"/>
          </a:xfrm>
          <a:prstGeom prst="rect">
            <a:avLst/>
          </a:prstGeom>
          <a:noFill/>
        </p:spPr>
        <p:txBody>
          <a:bodyPr wrap="none" rtlCol="0">
            <a:spAutoFit/>
          </a:bodyPr>
          <a:lstStyle/>
          <a:p>
            <a:r>
              <a:rPr lang="en-US" dirty="0"/>
              <a:t>10</a:t>
            </a:r>
          </a:p>
        </p:txBody>
      </p:sp>
      <p:sp>
        <p:nvSpPr>
          <p:cNvPr id="30" name="TextBox 29">
            <a:extLst>
              <a:ext uri="{FF2B5EF4-FFF2-40B4-BE49-F238E27FC236}">
                <a16:creationId xmlns:a16="http://schemas.microsoft.com/office/drawing/2014/main" id="{5DF81A8E-3A26-224B-8D26-C1AD20FA70BD}"/>
              </a:ext>
            </a:extLst>
          </p:cNvPr>
          <p:cNvSpPr txBox="1"/>
          <p:nvPr/>
        </p:nvSpPr>
        <p:spPr>
          <a:xfrm>
            <a:off x="6008249" y="5399920"/>
            <a:ext cx="441146" cy="369332"/>
          </a:xfrm>
          <a:prstGeom prst="rect">
            <a:avLst/>
          </a:prstGeom>
          <a:noFill/>
        </p:spPr>
        <p:txBody>
          <a:bodyPr wrap="none" rtlCol="0">
            <a:spAutoFit/>
          </a:bodyPr>
          <a:lstStyle/>
          <a:p>
            <a:r>
              <a:rPr lang="en-US" dirty="0"/>
              <a:t>11</a:t>
            </a:r>
          </a:p>
        </p:txBody>
      </p:sp>
      <p:sp>
        <p:nvSpPr>
          <p:cNvPr id="31" name="TextBox 30">
            <a:extLst>
              <a:ext uri="{FF2B5EF4-FFF2-40B4-BE49-F238E27FC236}">
                <a16:creationId xmlns:a16="http://schemas.microsoft.com/office/drawing/2014/main" id="{A1B4B698-CDBD-B940-B6E8-D5978EE5F197}"/>
              </a:ext>
            </a:extLst>
          </p:cNvPr>
          <p:cNvSpPr txBox="1"/>
          <p:nvPr/>
        </p:nvSpPr>
        <p:spPr>
          <a:xfrm>
            <a:off x="8475230" y="5412777"/>
            <a:ext cx="441146" cy="369332"/>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118999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88E1-3C93-9F42-8F41-F2CA68F843C1}"/>
              </a:ext>
            </a:extLst>
          </p:cNvPr>
          <p:cNvSpPr>
            <a:spLocks noGrp="1"/>
          </p:cNvSpPr>
          <p:nvPr>
            <p:ph type="title"/>
          </p:nvPr>
        </p:nvSpPr>
        <p:spPr>
          <a:xfrm>
            <a:off x="1195841" y="587831"/>
            <a:ext cx="8676222" cy="880996"/>
          </a:xfrm>
        </p:spPr>
        <p:txBody>
          <a:bodyPr vert="horz" lIns="91440" tIns="45720" rIns="91440" bIns="45720" rtlCol="0" anchor="b">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ETL </a:t>
            </a:r>
            <a:r>
              <a:rPr lang="en-US" sz="4800" dirty="0" err="1">
                <a:effectLst>
                  <a:glow rad="38100">
                    <a:schemeClr val="bg1">
                      <a:lumMod val="65000"/>
                      <a:lumOff val="35000"/>
                      <a:alpha val="50000"/>
                    </a:schemeClr>
                  </a:glow>
                  <a:outerShdw blurRad="28575" dist="31750" dir="13200000" algn="tl" rotWithShape="0">
                    <a:srgbClr val="000000">
                      <a:alpha val="25000"/>
                    </a:srgbClr>
                  </a:outerShdw>
                </a:effectLst>
              </a:rPr>
              <a:t>StRategy</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7" name="TextBox 6">
            <a:extLst>
              <a:ext uri="{FF2B5EF4-FFF2-40B4-BE49-F238E27FC236}">
                <a16:creationId xmlns:a16="http://schemas.microsoft.com/office/drawing/2014/main" id="{B95C22BD-CE35-AE4D-A2E0-8168FEFFF71A}"/>
              </a:ext>
            </a:extLst>
          </p:cNvPr>
          <p:cNvSpPr txBox="1"/>
          <p:nvPr/>
        </p:nvSpPr>
        <p:spPr>
          <a:xfrm>
            <a:off x="1369966" y="1938814"/>
            <a:ext cx="8111964" cy="4407938"/>
          </a:xfrm>
          <a:prstGeom prst="rect">
            <a:avLst/>
          </a:prstGeom>
          <a:noFill/>
        </p:spPr>
        <p:txBody>
          <a:bodyPr wrap="square" rtlCol="0">
            <a:spAutoFit/>
          </a:bodyPr>
          <a:lstStyle/>
          <a:p>
            <a:pPr marL="285750" indent="-285750">
              <a:lnSpc>
                <a:spcPct val="200000"/>
              </a:lnSpc>
              <a:buFont typeface="Wingdings" pitchFamily="2" charset="2"/>
              <a:buChar char="§"/>
            </a:pPr>
            <a:r>
              <a:rPr lang="en-US" sz="2400" dirty="0"/>
              <a:t>Group time-series data by engine</a:t>
            </a:r>
          </a:p>
          <a:p>
            <a:pPr marL="285750" indent="-285750">
              <a:lnSpc>
                <a:spcPct val="200000"/>
              </a:lnSpc>
              <a:buFont typeface="Wingdings" pitchFamily="2" charset="2"/>
              <a:buChar char="§"/>
            </a:pPr>
            <a:r>
              <a:rPr lang="en-US" sz="2400" dirty="0"/>
              <a:t>Cleanup empty data</a:t>
            </a:r>
          </a:p>
          <a:p>
            <a:pPr marL="285750" indent="-285750">
              <a:lnSpc>
                <a:spcPct val="200000"/>
              </a:lnSpc>
              <a:buFont typeface="Wingdings" pitchFamily="2" charset="2"/>
              <a:buChar char="§"/>
            </a:pPr>
            <a:r>
              <a:rPr lang="en-US" sz="2400" dirty="0"/>
              <a:t>Calculate remaining useful life for each engine</a:t>
            </a:r>
          </a:p>
          <a:p>
            <a:pPr marL="285750" indent="-285750">
              <a:lnSpc>
                <a:spcPct val="200000"/>
              </a:lnSpc>
              <a:buFont typeface="Wingdings" pitchFamily="2" charset="2"/>
              <a:buChar char="§"/>
            </a:pPr>
            <a:r>
              <a:rPr lang="en-US" sz="2400" dirty="0"/>
              <a:t>Remove data interpreted to be unnecessary</a:t>
            </a:r>
          </a:p>
          <a:p>
            <a:pPr marL="285750" indent="-285750">
              <a:lnSpc>
                <a:spcPct val="200000"/>
              </a:lnSpc>
              <a:buFont typeface="Wingdings" pitchFamily="2" charset="2"/>
              <a:buChar char="§"/>
            </a:pPr>
            <a:r>
              <a:rPr lang="en-US" sz="2400" dirty="0"/>
              <a:t>Hot Encode on engine #</a:t>
            </a:r>
          </a:p>
          <a:p>
            <a:pPr marL="285750" indent="-285750">
              <a:lnSpc>
                <a:spcPct val="200000"/>
              </a:lnSpc>
              <a:buFont typeface="Wingdings" pitchFamily="2" charset="2"/>
              <a:buChar char="§"/>
            </a:pPr>
            <a:r>
              <a:rPr lang="en-US" sz="2400" dirty="0"/>
              <a:t>Split into training and validation data sets</a:t>
            </a:r>
          </a:p>
        </p:txBody>
      </p:sp>
    </p:spTree>
    <p:extLst>
      <p:ext uri="{BB962C8B-B14F-4D97-AF65-F5344CB8AC3E}">
        <p14:creationId xmlns:p14="http://schemas.microsoft.com/office/powerpoint/2010/main" val="445122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88E1-3C93-9F42-8F41-F2CA68F843C1}"/>
              </a:ext>
            </a:extLst>
          </p:cNvPr>
          <p:cNvSpPr>
            <a:spLocks noGrp="1"/>
          </p:cNvSpPr>
          <p:nvPr>
            <p:ph type="title"/>
          </p:nvPr>
        </p:nvSpPr>
        <p:spPr>
          <a:xfrm>
            <a:off x="1195841" y="587831"/>
            <a:ext cx="8676222" cy="880996"/>
          </a:xfrm>
        </p:spPr>
        <p:txBody>
          <a:bodyPr vert="horz" lIns="91440" tIns="45720" rIns="91440" bIns="45720" rtlCol="0" anchor="b">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modeling </a:t>
            </a:r>
            <a:r>
              <a:rPr lang="en-US" sz="4800" dirty="0" err="1">
                <a:effectLst>
                  <a:glow rad="38100">
                    <a:schemeClr val="bg1">
                      <a:lumMod val="65000"/>
                      <a:lumOff val="35000"/>
                      <a:alpha val="50000"/>
                    </a:schemeClr>
                  </a:glow>
                  <a:outerShdw blurRad="28575" dist="31750" dir="13200000" algn="tl" rotWithShape="0">
                    <a:srgbClr val="000000">
                      <a:alpha val="25000"/>
                    </a:srgbClr>
                  </a:outerShdw>
                </a:effectLst>
              </a:rPr>
              <a:t>Stategy</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4654727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608</TotalTime>
  <Words>293</Words>
  <Application>Microsoft Macintosh PowerPoint</Application>
  <PresentationFormat>Widescreen</PresentationFormat>
  <Paragraphs>59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Century Gothic</vt:lpstr>
      <vt:lpstr>Consolas</vt:lpstr>
      <vt:lpstr>Wingdings</vt:lpstr>
      <vt:lpstr>Mesh</vt:lpstr>
      <vt:lpstr>PowerPoint Presentation</vt:lpstr>
      <vt:lpstr>The Team</vt:lpstr>
      <vt:lpstr>The Objective</vt:lpstr>
      <vt:lpstr>The Data</vt:lpstr>
      <vt:lpstr>The Data</vt:lpstr>
      <vt:lpstr>The Data</vt:lpstr>
      <vt:lpstr>The Data</vt:lpstr>
      <vt:lpstr>ETL StRategy</vt:lpstr>
      <vt:lpstr>modeling Stategy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McAllister</dc:creator>
  <cp:lastModifiedBy>Tony McAllister</cp:lastModifiedBy>
  <cp:revision>19</cp:revision>
  <dcterms:created xsi:type="dcterms:W3CDTF">2020-01-30T16:52:48Z</dcterms:created>
  <dcterms:modified xsi:type="dcterms:W3CDTF">2020-01-31T03:01:42Z</dcterms:modified>
</cp:coreProperties>
</file>